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Lst>
  <p:sldSz cy="5143500" cx="9144000"/>
  <p:notesSz cx="6858000" cy="9144000"/>
  <p:embeddedFontLst>
    <p:embeddedFont>
      <p:font typeface="Raleway"/>
      <p:regular r:id="rId37"/>
      <p:bold r:id="rId38"/>
      <p:italic r:id="rId39"/>
      <p:boldItalic r:id="rId40"/>
    </p:embeddedFont>
    <p:embeddedFont>
      <p:font typeface="Lat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Raleway-boldItalic.fntdata"/><Relationship Id="rId20" Type="http://schemas.openxmlformats.org/officeDocument/2006/relationships/slide" Target="slides/slide16.xml"/><Relationship Id="rId42" Type="http://schemas.openxmlformats.org/officeDocument/2006/relationships/font" Target="fonts/Lato-bold.fntdata"/><Relationship Id="rId41" Type="http://schemas.openxmlformats.org/officeDocument/2006/relationships/font" Target="fonts/Lato-regular.fntdata"/><Relationship Id="rId22" Type="http://schemas.openxmlformats.org/officeDocument/2006/relationships/slide" Target="slides/slide18.xml"/><Relationship Id="rId44" Type="http://schemas.openxmlformats.org/officeDocument/2006/relationships/font" Target="fonts/Lato-boldItalic.fntdata"/><Relationship Id="rId21" Type="http://schemas.openxmlformats.org/officeDocument/2006/relationships/slide" Target="slides/slide17.xml"/><Relationship Id="rId43" Type="http://schemas.openxmlformats.org/officeDocument/2006/relationships/font" Target="fonts/Lato-italic.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Raleway-regular.fntdata"/><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font" Target="fonts/Raleway-italic.fntdata"/><Relationship Id="rId16" Type="http://schemas.openxmlformats.org/officeDocument/2006/relationships/slide" Target="slides/slide12.xml"/><Relationship Id="rId38" Type="http://schemas.openxmlformats.org/officeDocument/2006/relationships/font" Target="fonts/Raleway-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5af01c0462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5af01c0462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5af01c046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5af01c046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5af01c0462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5af01c0462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5af01c046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5af01c046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5af01c046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5af01c046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5af01c0462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5af01c0462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5af01c0462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5af01c0462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5af01c0462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5af01c0462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5af01c0462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5af01c0462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5af01c0462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5af01c0462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5aa68e5e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5aa68e5e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5af01c0462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5af01c0462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5af01c0462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5af01c0462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5b0590023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5b0590023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5af01c046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5af01c046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5b05900239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5b05900239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5b0590023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5b0590023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5b0590023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5b0590023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5b0590023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5b0590023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5b05900239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5b0590023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5b05900239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5b05900239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5af01c046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5af01c046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5b0590023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5b0590023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5b05900239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5b0590023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5b05900239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5b05900239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5af01c0462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5af01c0462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5af01c0462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5af01c0462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5af01c0462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5af01c0462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5af01c0462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5af01c0462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5af01c0462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5af01c0462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5af01c0462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5af01c0462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Divider">
  <p:cSld name="BLANK_1_1">
    <p:bg>
      <p:bgPr>
        <a:solidFill>
          <a:srgbClr val="C01531"/>
        </a:solidFill>
      </p:bgPr>
    </p:bg>
    <p:spTree>
      <p:nvGrpSpPr>
        <p:cNvPr id="68" name="Shape 68"/>
        <p:cNvGrpSpPr/>
        <p:nvPr/>
      </p:nvGrpSpPr>
      <p:grpSpPr>
        <a:xfrm>
          <a:off x="0" y="0"/>
          <a:ext cx="0" cy="0"/>
          <a:chOff x="0" y="0"/>
          <a:chExt cx="0" cy="0"/>
        </a:xfrm>
      </p:grpSpPr>
      <p:sp>
        <p:nvSpPr>
          <p:cNvPr id="69" name="Google Shape;69;p13"/>
          <p:cNvSpPr txBox="1"/>
          <p:nvPr>
            <p:ph type="ctrTitle"/>
          </p:nvPr>
        </p:nvSpPr>
        <p:spPr>
          <a:xfrm>
            <a:off x="882650" y="1588700"/>
            <a:ext cx="7611000" cy="1719300"/>
          </a:xfrm>
          <a:prstGeom prst="rect">
            <a:avLst/>
          </a:prstGeom>
        </p:spPr>
        <p:txBody>
          <a:bodyPr anchorCtr="0" anchor="t" bIns="91425" lIns="91425" spcFirstLastPara="1" rIns="91425" wrap="square" tIns="91425"/>
          <a:lstStyle>
            <a:lvl1pPr lvl="0" rtl="0" algn="ctr">
              <a:spcBef>
                <a:spcPts val="0"/>
              </a:spcBef>
              <a:spcAft>
                <a:spcPts val="0"/>
              </a:spcAft>
              <a:buClr>
                <a:srgbClr val="FFFFFF"/>
              </a:buClr>
              <a:buSzPts val="4800"/>
              <a:buNone/>
              <a:defRPr sz="4800">
                <a:solidFill>
                  <a:srgbClr val="FFFFFF"/>
                </a:solidFill>
              </a:defRPr>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pic>
        <p:nvPicPr>
          <p:cNvPr descr="CodeCoreLogo.png" id="70" name="Google Shape;70;p13"/>
          <p:cNvPicPr preferRelativeResize="0"/>
          <p:nvPr/>
        </p:nvPicPr>
        <p:blipFill>
          <a:blip r:embed="rId2">
            <a:alphaModFix/>
          </a:blip>
          <a:stretch>
            <a:fillRect/>
          </a:stretch>
        </p:blipFill>
        <p:spPr>
          <a:xfrm>
            <a:off x="11225" y="4651427"/>
            <a:ext cx="1862447" cy="4920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3.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6.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8.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hyperlink" Target="https://www.codeanalogies.com/javascript-functions-explained"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hyperlink" Target="https://www.codeanalogies.com/javascript-functions-explained"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4"/>
          <p:cNvSpPr txBox="1"/>
          <p:nvPr>
            <p:ph type="ctrTitle"/>
          </p:nvPr>
        </p:nvSpPr>
        <p:spPr>
          <a:xfrm>
            <a:off x="2306275" y="1480925"/>
            <a:ext cx="6331500" cy="154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Functions Review</a:t>
            </a:r>
            <a:endParaRPr/>
          </a:p>
        </p:txBody>
      </p:sp>
      <p:pic>
        <p:nvPicPr>
          <p:cNvPr id="76" name="Google Shape;76;p14"/>
          <p:cNvPicPr preferRelativeResize="0"/>
          <p:nvPr/>
        </p:nvPicPr>
        <p:blipFill>
          <a:blip r:embed="rId3">
            <a:alphaModFix/>
          </a:blip>
          <a:stretch>
            <a:fillRect/>
          </a:stretch>
        </p:blipFill>
        <p:spPr>
          <a:xfrm>
            <a:off x="7112550" y="3964400"/>
            <a:ext cx="1590675" cy="6000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3"/>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the difference?</a:t>
            </a:r>
            <a:endParaRPr/>
          </a:p>
        </p:txBody>
      </p:sp>
      <p:sp>
        <p:nvSpPr>
          <p:cNvPr id="142" name="Google Shape;142;p23"/>
          <p:cNvSpPr txBox="1"/>
          <p:nvPr/>
        </p:nvSpPr>
        <p:spPr>
          <a:xfrm>
            <a:off x="395650" y="1338250"/>
            <a:ext cx="4177500" cy="342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a:ea typeface="Lato"/>
                <a:cs typeface="Lato"/>
                <a:sym typeface="Lato"/>
              </a:rPr>
              <a:t>A function that has parameters is much more dynamic and can be passed around in your code more easily, since it does not rely on global variables. </a:t>
            </a:r>
            <a:endParaRPr sz="1800">
              <a:latin typeface="Lato"/>
              <a:ea typeface="Lato"/>
              <a:cs typeface="Lato"/>
              <a:sym typeface="Lato"/>
            </a:endParaRPr>
          </a:p>
          <a:p>
            <a:pPr indent="0" lvl="0" marL="0" rtl="0" algn="l">
              <a:spcBef>
                <a:spcPts val="0"/>
              </a:spcBef>
              <a:spcAft>
                <a:spcPts val="0"/>
              </a:spcAft>
              <a:buNone/>
            </a:pPr>
            <a:r>
              <a:t/>
            </a:r>
            <a:endParaRPr sz="1800">
              <a:latin typeface="Lato"/>
              <a:ea typeface="Lato"/>
              <a:cs typeface="Lato"/>
              <a:sym typeface="Lato"/>
            </a:endParaRPr>
          </a:p>
          <a:p>
            <a:pPr indent="0" lvl="0" marL="0" rtl="0" algn="l">
              <a:spcBef>
                <a:spcPts val="0"/>
              </a:spcBef>
              <a:spcAft>
                <a:spcPts val="0"/>
              </a:spcAft>
              <a:buNone/>
            </a:pPr>
            <a:r>
              <a:rPr lang="en" sz="1800">
                <a:latin typeface="Lato"/>
                <a:ea typeface="Lato"/>
                <a:cs typeface="Lato"/>
                <a:sym typeface="Lato"/>
              </a:rPr>
              <a:t>Functions that do not return a value are generally used to manipulate global variables, but it comes down to style and taste. </a:t>
            </a:r>
            <a:endParaRPr sz="1800">
              <a:latin typeface="Lato"/>
              <a:ea typeface="Lato"/>
              <a:cs typeface="Lato"/>
              <a:sym typeface="Lato"/>
            </a:endParaRPr>
          </a:p>
        </p:txBody>
      </p:sp>
      <p:pic>
        <p:nvPicPr>
          <p:cNvPr id="143" name="Google Shape;143;p23"/>
          <p:cNvPicPr preferRelativeResize="0"/>
          <p:nvPr/>
        </p:nvPicPr>
        <p:blipFill>
          <a:blip r:embed="rId3">
            <a:alphaModFix/>
          </a:blip>
          <a:stretch>
            <a:fillRect/>
          </a:stretch>
        </p:blipFill>
        <p:spPr>
          <a:xfrm>
            <a:off x="4725550" y="1203575"/>
            <a:ext cx="4266049" cy="28432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4"/>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Functions of FizzBuzz</a:t>
            </a:r>
            <a:endParaRPr/>
          </a:p>
        </p:txBody>
      </p:sp>
      <p:sp>
        <p:nvSpPr>
          <p:cNvPr id="149" name="Google Shape;149;p24"/>
          <p:cNvSpPr txBox="1"/>
          <p:nvPr/>
        </p:nvSpPr>
        <p:spPr>
          <a:xfrm>
            <a:off x="535300" y="2595014"/>
            <a:ext cx="8180700" cy="2664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Lato"/>
              <a:buAutoNum type="arabicPeriod"/>
            </a:pPr>
            <a:r>
              <a:rPr lang="en" sz="1800">
                <a:latin typeface="Lato"/>
                <a:ea typeface="Lato"/>
                <a:cs typeface="Lato"/>
                <a:sym typeface="Lato"/>
              </a:rPr>
              <a:t>Create a function fizzBuzz, that has no parameters, and accomplishes the instructions.</a:t>
            </a:r>
            <a:endParaRPr sz="1800">
              <a:latin typeface="Lato"/>
              <a:ea typeface="Lato"/>
              <a:cs typeface="Lato"/>
              <a:sym typeface="Lato"/>
            </a:endParaRPr>
          </a:p>
          <a:p>
            <a:pPr indent="0" lvl="0" marL="457200" rtl="0" algn="l">
              <a:spcBef>
                <a:spcPts val="0"/>
              </a:spcBef>
              <a:spcAft>
                <a:spcPts val="0"/>
              </a:spcAft>
              <a:buNone/>
            </a:pPr>
            <a:r>
              <a:t/>
            </a:r>
            <a:endParaRPr sz="1800">
              <a:latin typeface="Lato"/>
              <a:ea typeface="Lato"/>
              <a:cs typeface="Lato"/>
              <a:sym typeface="Lato"/>
            </a:endParaRPr>
          </a:p>
          <a:p>
            <a:pPr indent="-342900" lvl="0" marL="457200" rtl="0" algn="l">
              <a:spcBef>
                <a:spcPts val="0"/>
              </a:spcBef>
              <a:spcAft>
                <a:spcPts val="0"/>
              </a:spcAft>
              <a:buSzPts val="1800"/>
              <a:buFont typeface="Lato"/>
              <a:buAutoNum type="arabicPeriod"/>
            </a:pPr>
            <a:r>
              <a:rPr lang="en" sz="1800">
                <a:latin typeface="Lato"/>
                <a:ea typeface="Lato"/>
                <a:cs typeface="Lato"/>
                <a:sym typeface="Lato"/>
              </a:rPr>
              <a:t>Create a function fizzBuzzTwo, that takes in two numbers, and does the FizzBuzz to those values. For example, 8 and 9, instead of 3 and 5. </a:t>
            </a:r>
            <a:endParaRPr sz="1800">
              <a:latin typeface="Lato"/>
              <a:ea typeface="Lato"/>
              <a:cs typeface="Lato"/>
              <a:sym typeface="Lato"/>
            </a:endParaRPr>
          </a:p>
          <a:p>
            <a:pPr indent="0" lvl="0" marL="457200" rtl="0" algn="l">
              <a:spcBef>
                <a:spcPts val="0"/>
              </a:spcBef>
              <a:spcAft>
                <a:spcPts val="0"/>
              </a:spcAft>
              <a:buNone/>
            </a:pPr>
            <a:r>
              <a:t/>
            </a:r>
            <a:endParaRPr sz="1800">
              <a:latin typeface="Lato"/>
              <a:ea typeface="Lato"/>
              <a:cs typeface="Lato"/>
              <a:sym typeface="Lato"/>
            </a:endParaRPr>
          </a:p>
          <a:p>
            <a:pPr indent="-342900" lvl="0" marL="457200" rtl="0" algn="l">
              <a:spcBef>
                <a:spcPts val="0"/>
              </a:spcBef>
              <a:spcAft>
                <a:spcPts val="0"/>
              </a:spcAft>
              <a:buSzPts val="1800"/>
              <a:buFont typeface="Lato"/>
              <a:buAutoNum type="arabicPeriod"/>
            </a:pPr>
            <a:r>
              <a:rPr lang="en" sz="1800">
                <a:latin typeface="Lato"/>
                <a:ea typeface="Lato"/>
                <a:cs typeface="Lato"/>
                <a:sym typeface="Lato"/>
              </a:rPr>
              <a:t>Create a function fizzBuzzSum, which has two parameters, and returns the sum of the numbers that are not “Fizz”, “Buzz” and “FizzBuzz”.</a:t>
            </a:r>
            <a:endParaRPr sz="1800">
              <a:latin typeface="Lato"/>
              <a:ea typeface="Lato"/>
              <a:cs typeface="Lato"/>
              <a:sym typeface="Lato"/>
            </a:endParaRPr>
          </a:p>
        </p:txBody>
      </p:sp>
      <p:sp>
        <p:nvSpPr>
          <p:cNvPr id="150" name="Google Shape;150;p24"/>
          <p:cNvSpPr txBox="1"/>
          <p:nvPr/>
        </p:nvSpPr>
        <p:spPr>
          <a:xfrm>
            <a:off x="616750" y="1105500"/>
            <a:ext cx="7831500" cy="7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a:ea typeface="Lato"/>
                <a:cs typeface="Lato"/>
                <a:sym typeface="Lato"/>
              </a:rPr>
              <a:t>If you haven’t done FizzBuzz yet, lucky you! It is a staple of learning a new computer language. Print out the numbers between 1 and 100.  If the number is divisible by 3, print “Fizz” instead. If the number is divisible by 5, print “Buzz” instead. If it is divisible by both 3 and 5, print “FizzBuzz”. </a:t>
            </a:r>
            <a:endParaRPr sz="1800">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5"/>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is this important? </a:t>
            </a:r>
            <a:endParaRPr/>
          </a:p>
        </p:txBody>
      </p:sp>
      <p:pic>
        <p:nvPicPr>
          <p:cNvPr id="156" name="Google Shape;156;p25"/>
          <p:cNvPicPr preferRelativeResize="0"/>
          <p:nvPr/>
        </p:nvPicPr>
        <p:blipFill>
          <a:blip r:embed="rId3">
            <a:alphaModFix/>
          </a:blip>
          <a:stretch>
            <a:fillRect/>
          </a:stretch>
        </p:blipFill>
        <p:spPr>
          <a:xfrm>
            <a:off x="152400" y="1203575"/>
            <a:ext cx="4572000" cy="3429000"/>
          </a:xfrm>
          <a:prstGeom prst="rect">
            <a:avLst/>
          </a:prstGeom>
          <a:noFill/>
          <a:ln>
            <a:noFill/>
          </a:ln>
        </p:spPr>
      </p:pic>
      <p:sp>
        <p:nvSpPr>
          <p:cNvPr id="157" name="Google Shape;157;p25"/>
          <p:cNvSpPr txBox="1"/>
          <p:nvPr/>
        </p:nvSpPr>
        <p:spPr>
          <a:xfrm>
            <a:off x="4968950" y="1117150"/>
            <a:ext cx="3855000" cy="32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a:ea typeface="Lato"/>
                <a:cs typeface="Lato"/>
                <a:sym typeface="Lato"/>
              </a:rPr>
              <a:t>“Ah ha!” , you say. “I already know all this stuff. This is really low level review!” </a:t>
            </a:r>
            <a:endParaRPr sz="1800">
              <a:latin typeface="Lato"/>
              <a:ea typeface="Lato"/>
              <a:cs typeface="Lato"/>
              <a:sym typeface="Lato"/>
            </a:endParaRPr>
          </a:p>
          <a:p>
            <a:pPr indent="0" lvl="0" marL="0" rtl="0" algn="l">
              <a:spcBef>
                <a:spcPts val="0"/>
              </a:spcBef>
              <a:spcAft>
                <a:spcPts val="0"/>
              </a:spcAft>
              <a:buNone/>
            </a:pPr>
            <a:r>
              <a:t/>
            </a:r>
            <a:endParaRPr sz="1800">
              <a:latin typeface="Lato"/>
              <a:ea typeface="Lato"/>
              <a:cs typeface="Lato"/>
              <a:sym typeface="Lato"/>
            </a:endParaRPr>
          </a:p>
          <a:p>
            <a:pPr indent="0" lvl="0" marL="0" rtl="0" algn="l">
              <a:spcBef>
                <a:spcPts val="0"/>
              </a:spcBef>
              <a:spcAft>
                <a:spcPts val="0"/>
              </a:spcAft>
              <a:buNone/>
            </a:pPr>
            <a:r>
              <a:rPr lang="en" sz="1800">
                <a:latin typeface="Lato"/>
                <a:ea typeface="Lato"/>
                <a:cs typeface="Lato"/>
                <a:sym typeface="Lato"/>
              </a:rPr>
              <a:t>Well, my friend, it is the basis of callbacks,  jQuery events and higher level programming. So, if this is fuzzy, really dig deep, have it re-explained and have it solid in your brain. </a:t>
            </a:r>
            <a:endParaRPr sz="1800">
              <a:latin typeface="Lato"/>
              <a:ea typeface="Lato"/>
              <a:cs typeface="Lato"/>
              <a:sym typeface="Lato"/>
            </a:endParaRPr>
          </a:p>
          <a:p>
            <a:pPr indent="0" lvl="0" marL="0" rtl="0" algn="l">
              <a:spcBef>
                <a:spcPts val="0"/>
              </a:spcBef>
              <a:spcAft>
                <a:spcPts val="0"/>
              </a:spcAft>
              <a:buNone/>
            </a:pPr>
            <a:r>
              <a:t/>
            </a:r>
            <a:endParaRPr sz="1800">
              <a:latin typeface="Lato"/>
              <a:ea typeface="Lato"/>
              <a:cs typeface="Lato"/>
              <a:sym typeface="Lato"/>
            </a:endParaRPr>
          </a:p>
          <a:p>
            <a:pPr indent="0" lvl="0" marL="0" rtl="0" algn="l">
              <a:spcBef>
                <a:spcPts val="0"/>
              </a:spcBef>
              <a:spcAft>
                <a:spcPts val="0"/>
              </a:spcAft>
              <a:buNone/>
            </a:pPr>
            <a:r>
              <a:rPr lang="en" sz="1800">
                <a:latin typeface="Lato"/>
                <a:ea typeface="Lato"/>
                <a:cs typeface="Lato"/>
                <a:sym typeface="Lato"/>
              </a:rPr>
              <a:t>We are going to jump into callbacks next, so make sure you know this.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6"/>
          <p:cNvSpPr txBox="1"/>
          <p:nvPr>
            <p:ph type="title"/>
          </p:nvPr>
        </p:nvSpPr>
        <p:spPr>
          <a:xfrm>
            <a:off x="303300" y="1829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Surprise! Functions are Data Types! </a:t>
            </a:r>
            <a:endParaRPr/>
          </a:p>
        </p:txBody>
      </p:sp>
      <p:pic>
        <p:nvPicPr>
          <p:cNvPr id="163" name="Google Shape;163;p26"/>
          <p:cNvPicPr preferRelativeResize="0"/>
          <p:nvPr/>
        </p:nvPicPr>
        <p:blipFill>
          <a:blip r:embed="rId3">
            <a:alphaModFix/>
          </a:blip>
          <a:stretch>
            <a:fillRect/>
          </a:stretch>
        </p:blipFill>
        <p:spPr>
          <a:xfrm>
            <a:off x="4061400" y="1191925"/>
            <a:ext cx="4762500" cy="3571875"/>
          </a:xfrm>
          <a:prstGeom prst="rect">
            <a:avLst/>
          </a:prstGeom>
          <a:noFill/>
          <a:ln>
            <a:noFill/>
          </a:ln>
        </p:spPr>
      </p:pic>
      <p:sp>
        <p:nvSpPr>
          <p:cNvPr id="164" name="Google Shape;164;p26"/>
          <p:cNvSpPr txBox="1"/>
          <p:nvPr/>
        </p:nvSpPr>
        <p:spPr>
          <a:xfrm>
            <a:off x="303300" y="959200"/>
            <a:ext cx="3491100" cy="35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a:ea typeface="Lato"/>
                <a:cs typeface="Lato"/>
                <a:sym typeface="Lato"/>
              </a:rPr>
              <a:t>I know, right?!!</a:t>
            </a:r>
            <a:endParaRPr sz="1800">
              <a:latin typeface="Lato"/>
              <a:ea typeface="Lato"/>
              <a:cs typeface="Lato"/>
              <a:sym typeface="Lato"/>
            </a:endParaRPr>
          </a:p>
          <a:p>
            <a:pPr indent="0" lvl="0" marL="0" rtl="0" algn="l">
              <a:spcBef>
                <a:spcPts val="0"/>
              </a:spcBef>
              <a:spcAft>
                <a:spcPts val="0"/>
              </a:spcAft>
              <a:buNone/>
            </a:pPr>
            <a:r>
              <a:t/>
            </a:r>
            <a:endParaRPr sz="1800">
              <a:latin typeface="Lato"/>
              <a:ea typeface="Lato"/>
              <a:cs typeface="Lato"/>
              <a:sym typeface="Lato"/>
            </a:endParaRPr>
          </a:p>
          <a:p>
            <a:pPr indent="0" lvl="0" marL="0" rtl="0" algn="l">
              <a:spcBef>
                <a:spcPts val="0"/>
              </a:spcBef>
              <a:spcAft>
                <a:spcPts val="0"/>
              </a:spcAft>
              <a:buNone/>
            </a:pPr>
            <a:r>
              <a:rPr lang="en" sz="1800">
                <a:latin typeface="Lato"/>
                <a:ea typeface="Lato"/>
                <a:cs typeface="Lato"/>
                <a:sym typeface="Lato"/>
              </a:rPr>
              <a:t>Along with Objects, Functions are complex data types in JavaScript.</a:t>
            </a:r>
            <a:endParaRPr sz="1800">
              <a:latin typeface="Lato"/>
              <a:ea typeface="Lato"/>
              <a:cs typeface="Lato"/>
              <a:sym typeface="Lato"/>
            </a:endParaRPr>
          </a:p>
          <a:p>
            <a:pPr indent="0" lvl="0" marL="0" rtl="0" algn="l">
              <a:spcBef>
                <a:spcPts val="0"/>
              </a:spcBef>
              <a:spcAft>
                <a:spcPts val="0"/>
              </a:spcAft>
              <a:buNone/>
            </a:pPr>
            <a:r>
              <a:t/>
            </a:r>
            <a:endParaRPr sz="1800">
              <a:latin typeface="Lato"/>
              <a:ea typeface="Lato"/>
              <a:cs typeface="Lato"/>
              <a:sym typeface="Lato"/>
            </a:endParaRPr>
          </a:p>
          <a:p>
            <a:pPr indent="0" lvl="0" marL="0" rtl="0" algn="l">
              <a:spcBef>
                <a:spcPts val="0"/>
              </a:spcBef>
              <a:spcAft>
                <a:spcPts val="0"/>
              </a:spcAft>
              <a:buNone/>
            </a:pPr>
            <a:r>
              <a:rPr lang="en" sz="1800">
                <a:latin typeface="Lato"/>
                <a:ea typeface="Lato"/>
                <a:cs typeface="Lato"/>
                <a:sym typeface="Lato"/>
              </a:rPr>
              <a:t>What does that mean for you?</a:t>
            </a:r>
            <a:endParaRPr sz="1800">
              <a:latin typeface="Lato"/>
              <a:ea typeface="Lato"/>
              <a:cs typeface="Lato"/>
              <a:sym typeface="Lato"/>
            </a:endParaRPr>
          </a:p>
          <a:p>
            <a:pPr indent="0" lvl="0" marL="0" rtl="0" algn="l">
              <a:spcBef>
                <a:spcPts val="0"/>
              </a:spcBef>
              <a:spcAft>
                <a:spcPts val="0"/>
              </a:spcAft>
              <a:buNone/>
            </a:pPr>
            <a:r>
              <a:t/>
            </a:r>
            <a:endParaRPr sz="1800">
              <a:latin typeface="Lato"/>
              <a:ea typeface="Lato"/>
              <a:cs typeface="Lato"/>
              <a:sym typeface="Lato"/>
            </a:endParaRPr>
          </a:p>
          <a:p>
            <a:pPr indent="0" lvl="0" marL="0" rtl="0" algn="l">
              <a:spcBef>
                <a:spcPts val="0"/>
              </a:spcBef>
              <a:spcAft>
                <a:spcPts val="0"/>
              </a:spcAft>
              <a:buNone/>
            </a:pPr>
            <a:r>
              <a:rPr lang="en" sz="1800">
                <a:latin typeface="Lato"/>
                <a:ea typeface="Lato"/>
                <a:cs typeface="Lato"/>
                <a:sym typeface="Lato"/>
              </a:rPr>
              <a:t>Well, that simply means that we can look at functions as values, like any other data type. If we think of them that way, callbacks are much simpler than we think they are. </a:t>
            </a:r>
            <a:endParaRPr sz="1800">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7"/>
          <p:cNvSpPr txBox="1"/>
          <p:nvPr>
            <p:ph type="title"/>
          </p:nvPr>
        </p:nvSpPr>
        <p:spPr>
          <a:xfrm>
            <a:off x="303300" y="2591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Callback: what the heck is it?</a:t>
            </a:r>
            <a:endParaRPr/>
          </a:p>
        </p:txBody>
      </p:sp>
      <p:pic>
        <p:nvPicPr>
          <p:cNvPr id="170" name="Google Shape;170;p27"/>
          <p:cNvPicPr preferRelativeResize="0"/>
          <p:nvPr/>
        </p:nvPicPr>
        <p:blipFill>
          <a:blip r:embed="rId3">
            <a:alphaModFix/>
          </a:blip>
          <a:stretch>
            <a:fillRect/>
          </a:stretch>
        </p:blipFill>
        <p:spPr>
          <a:xfrm>
            <a:off x="617875" y="1051175"/>
            <a:ext cx="3001200" cy="3714350"/>
          </a:xfrm>
          <a:prstGeom prst="rect">
            <a:avLst/>
          </a:prstGeom>
          <a:noFill/>
          <a:ln>
            <a:noFill/>
          </a:ln>
        </p:spPr>
      </p:pic>
      <p:sp>
        <p:nvSpPr>
          <p:cNvPr id="171" name="Google Shape;171;p27"/>
          <p:cNvSpPr txBox="1"/>
          <p:nvPr/>
        </p:nvSpPr>
        <p:spPr>
          <a:xfrm>
            <a:off x="4305650" y="1245150"/>
            <a:ext cx="4003200" cy="3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Raleway"/>
                <a:ea typeface="Raleway"/>
                <a:cs typeface="Raleway"/>
                <a:sym typeface="Raleway"/>
              </a:rPr>
              <a:t>In simple terms, </a:t>
            </a:r>
            <a:r>
              <a:rPr lang="en" sz="2400">
                <a:solidFill>
                  <a:schemeClr val="dk2"/>
                </a:solidFill>
                <a:highlight>
                  <a:srgbClr val="FFFFFF"/>
                </a:highlight>
                <a:latin typeface="Raleway"/>
                <a:ea typeface="Raleway"/>
                <a:cs typeface="Raleway"/>
                <a:sym typeface="Raleway"/>
              </a:rPr>
              <a:t>a callback is a function that is to be executed </a:t>
            </a:r>
            <a:r>
              <a:rPr b="1" lang="en" sz="2400">
                <a:solidFill>
                  <a:schemeClr val="dk2"/>
                </a:solidFill>
                <a:highlight>
                  <a:srgbClr val="FFFFFF"/>
                </a:highlight>
                <a:latin typeface="Raleway"/>
                <a:ea typeface="Raleway"/>
                <a:cs typeface="Raleway"/>
                <a:sym typeface="Raleway"/>
              </a:rPr>
              <a:t>after</a:t>
            </a:r>
            <a:r>
              <a:rPr lang="en" sz="2400">
                <a:solidFill>
                  <a:schemeClr val="dk2"/>
                </a:solidFill>
                <a:highlight>
                  <a:srgbClr val="FFFFFF"/>
                </a:highlight>
                <a:latin typeface="Raleway"/>
                <a:ea typeface="Raleway"/>
                <a:cs typeface="Raleway"/>
                <a:sym typeface="Raleway"/>
              </a:rPr>
              <a:t> another function has finished executing — hence the name ‘call back’.</a:t>
            </a:r>
            <a:endParaRPr sz="2400">
              <a:latin typeface="Raleway"/>
              <a:ea typeface="Raleway"/>
              <a:cs typeface="Raleway"/>
              <a:sym typeface="Ralewa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pic>
        <p:nvPicPr>
          <p:cNvPr id="176" name="Google Shape;176;p28"/>
          <p:cNvPicPr preferRelativeResize="0"/>
          <p:nvPr/>
        </p:nvPicPr>
        <p:blipFill>
          <a:blip r:embed="rId3">
            <a:alphaModFix/>
          </a:blip>
          <a:stretch>
            <a:fillRect/>
          </a:stretch>
        </p:blipFill>
        <p:spPr>
          <a:xfrm>
            <a:off x="2291350" y="582975"/>
            <a:ext cx="4572000" cy="3819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9"/>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Um...examples please?</a:t>
            </a:r>
            <a:endParaRPr/>
          </a:p>
        </p:txBody>
      </p:sp>
      <p:sp>
        <p:nvSpPr>
          <p:cNvPr id="182" name="Google Shape;182;p29"/>
          <p:cNvSpPr txBox="1"/>
          <p:nvPr/>
        </p:nvSpPr>
        <p:spPr>
          <a:xfrm>
            <a:off x="605125" y="1326600"/>
            <a:ext cx="8110800" cy="32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aleway"/>
                <a:ea typeface="Raleway"/>
                <a:cs typeface="Raleway"/>
                <a:sym typeface="Raleway"/>
              </a:rPr>
              <a:t>Okay, in just a second. I’ll finish explaining and then we’ll go through some examples together. </a:t>
            </a:r>
            <a:endParaRPr sz="1800">
              <a:latin typeface="Raleway"/>
              <a:ea typeface="Raleway"/>
              <a:cs typeface="Raleway"/>
              <a:sym typeface="Raleway"/>
            </a:endParaRPr>
          </a:p>
          <a:p>
            <a:pPr indent="0" lvl="0" marL="0" rtl="0" algn="l">
              <a:spcBef>
                <a:spcPts val="0"/>
              </a:spcBef>
              <a:spcAft>
                <a:spcPts val="0"/>
              </a:spcAft>
              <a:buNone/>
            </a:pPr>
            <a:r>
              <a:t/>
            </a:r>
            <a:endParaRPr sz="1800">
              <a:latin typeface="Raleway"/>
              <a:ea typeface="Raleway"/>
              <a:cs typeface="Raleway"/>
              <a:sym typeface="Raleway"/>
            </a:endParaRPr>
          </a:p>
          <a:p>
            <a:pPr indent="0" lvl="0" marL="0" rtl="0" algn="l">
              <a:spcBef>
                <a:spcPts val="0"/>
              </a:spcBef>
              <a:spcAft>
                <a:spcPts val="0"/>
              </a:spcAft>
              <a:buNone/>
            </a:pPr>
            <a:r>
              <a:rPr lang="en" sz="1800">
                <a:solidFill>
                  <a:schemeClr val="dk2"/>
                </a:solidFill>
                <a:highlight>
                  <a:srgbClr val="FFFFFF"/>
                </a:highlight>
                <a:latin typeface="Raleway"/>
                <a:ea typeface="Raleway"/>
                <a:cs typeface="Raleway"/>
                <a:sym typeface="Raleway"/>
              </a:rPr>
              <a:t>As explained before, functions are objects (complex data types). Because of this, </a:t>
            </a:r>
            <a:r>
              <a:rPr b="1" lang="en" sz="2400">
                <a:solidFill>
                  <a:srgbClr val="CC0000"/>
                </a:solidFill>
                <a:highlight>
                  <a:srgbClr val="FFFFFF"/>
                </a:highlight>
                <a:latin typeface="Raleway"/>
                <a:ea typeface="Raleway"/>
                <a:cs typeface="Raleway"/>
                <a:sym typeface="Raleway"/>
              </a:rPr>
              <a:t>functions can take functions as arguments, and can be returned by other functions.</a:t>
            </a:r>
            <a:r>
              <a:rPr lang="en" sz="1800">
                <a:solidFill>
                  <a:schemeClr val="dk2"/>
                </a:solidFill>
                <a:highlight>
                  <a:srgbClr val="FFFFFF"/>
                </a:highlight>
                <a:latin typeface="Raleway"/>
                <a:ea typeface="Raleway"/>
                <a:cs typeface="Raleway"/>
                <a:sym typeface="Raleway"/>
              </a:rPr>
              <a:t> Functions that do this are called </a:t>
            </a:r>
            <a:r>
              <a:rPr b="1" lang="en" sz="1800">
                <a:solidFill>
                  <a:schemeClr val="dk2"/>
                </a:solidFill>
                <a:highlight>
                  <a:srgbClr val="FFFFFF"/>
                </a:highlight>
                <a:latin typeface="Raleway"/>
                <a:ea typeface="Raleway"/>
                <a:cs typeface="Raleway"/>
                <a:sym typeface="Raleway"/>
              </a:rPr>
              <a:t>higher-order functions</a:t>
            </a:r>
            <a:r>
              <a:rPr lang="en" sz="1800">
                <a:solidFill>
                  <a:schemeClr val="dk2"/>
                </a:solidFill>
                <a:highlight>
                  <a:srgbClr val="FFFFFF"/>
                </a:highlight>
                <a:latin typeface="Raleway"/>
                <a:ea typeface="Raleway"/>
                <a:cs typeface="Raleway"/>
                <a:sym typeface="Raleway"/>
              </a:rPr>
              <a:t>. Any function that is passed as an argument is called a </a:t>
            </a:r>
            <a:r>
              <a:rPr b="1" lang="en" sz="1800">
                <a:solidFill>
                  <a:schemeClr val="dk2"/>
                </a:solidFill>
                <a:highlight>
                  <a:srgbClr val="FFFFFF"/>
                </a:highlight>
                <a:latin typeface="Raleway"/>
                <a:ea typeface="Raleway"/>
                <a:cs typeface="Raleway"/>
                <a:sym typeface="Raleway"/>
              </a:rPr>
              <a:t>callback function</a:t>
            </a:r>
            <a:r>
              <a:rPr lang="en" sz="1800">
                <a:solidFill>
                  <a:schemeClr val="dk2"/>
                </a:solidFill>
                <a:highlight>
                  <a:srgbClr val="FFFFFF"/>
                </a:highlight>
                <a:latin typeface="Raleway"/>
                <a:ea typeface="Raleway"/>
                <a:cs typeface="Raleway"/>
                <a:sym typeface="Raleway"/>
              </a:rPr>
              <a:t>.</a:t>
            </a:r>
            <a:endParaRPr sz="1800">
              <a:latin typeface="Raleway"/>
              <a:ea typeface="Raleway"/>
              <a:cs typeface="Raleway"/>
              <a:sym typeface="Ralew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30"/>
          <p:cNvSpPr txBox="1"/>
          <p:nvPr>
            <p:ph type="title"/>
          </p:nvPr>
        </p:nvSpPr>
        <p:spPr>
          <a:xfrm>
            <a:off x="303300" y="30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do we need this? </a:t>
            </a:r>
            <a:endParaRPr/>
          </a:p>
        </p:txBody>
      </p:sp>
      <p:sp>
        <p:nvSpPr>
          <p:cNvPr id="188" name="Google Shape;188;p30"/>
          <p:cNvSpPr txBox="1"/>
          <p:nvPr/>
        </p:nvSpPr>
        <p:spPr>
          <a:xfrm>
            <a:off x="593475" y="746375"/>
            <a:ext cx="8230500" cy="10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aleway"/>
                <a:ea typeface="Raleway"/>
                <a:cs typeface="Raleway"/>
                <a:sym typeface="Raleway"/>
              </a:rPr>
              <a:t>JavaScript is an event driven language, </a:t>
            </a:r>
            <a:r>
              <a:rPr lang="en" sz="1800">
                <a:solidFill>
                  <a:schemeClr val="dk2"/>
                </a:solidFill>
                <a:highlight>
                  <a:srgbClr val="FFFFFF"/>
                </a:highlight>
                <a:latin typeface="Raleway"/>
                <a:ea typeface="Raleway"/>
                <a:cs typeface="Raleway"/>
                <a:sym typeface="Raleway"/>
              </a:rPr>
              <a:t>This means that instead of waiting for a response before moving on, JavaScript will keep executing while listening for other events. What happens when you run these?</a:t>
            </a:r>
            <a:endParaRPr sz="1800">
              <a:latin typeface="Raleway"/>
              <a:ea typeface="Raleway"/>
              <a:cs typeface="Raleway"/>
              <a:sym typeface="Raleway"/>
            </a:endParaRPr>
          </a:p>
        </p:txBody>
      </p:sp>
      <p:sp>
        <p:nvSpPr>
          <p:cNvPr id="189" name="Google Shape;189;p30"/>
          <p:cNvSpPr/>
          <p:nvPr/>
        </p:nvSpPr>
        <p:spPr>
          <a:xfrm>
            <a:off x="407300" y="1818275"/>
            <a:ext cx="3479400" cy="3022500"/>
          </a:xfrm>
          <a:prstGeom prst="roundRect">
            <a:avLst>
              <a:gd fmla="val 7291" name="adj"/>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90500" marR="190500" rtl="0" algn="l">
              <a:lnSpc>
                <a:spcPct val="115000"/>
              </a:lnSpc>
              <a:spcBef>
                <a:spcPts val="0"/>
              </a:spcBef>
              <a:spcAft>
                <a:spcPts val="0"/>
              </a:spcAft>
              <a:buNone/>
            </a:pPr>
            <a:r>
              <a:rPr lang="en">
                <a:solidFill>
                  <a:schemeClr val="dk2"/>
                </a:solidFill>
                <a:latin typeface="Courier New"/>
                <a:ea typeface="Courier New"/>
                <a:cs typeface="Courier New"/>
                <a:sym typeface="Courier New"/>
              </a:rPr>
              <a:t>function first(){</a:t>
            </a:r>
            <a:endParaRPr>
              <a:solidFill>
                <a:schemeClr val="dk2"/>
              </a:solidFill>
              <a:latin typeface="Courier New"/>
              <a:ea typeface="Courier New"/>
              <a:cs typeface="Courier New"/>
              <a:sym typeface="Courier New"/>
            </a:endParaRPr>
          </a:p>
          <a:p>
            <a:pPr indent="0" lvl="0" marL="190500" marR="190500" rtl="0" algn="l">
              <a:lnSpc>
                <a:spcPct val="115000"/>
              </a:lnSpc>
              <a:spcBef>
                <a:spcPts val="0"/>
              </a:spcBef>
              <a:spcAft>
                <a:spcPts val="0"/>
              </a:spcAft>
              <a:buNone/>
            </a:pPr>
            <a:r>
              <a:rPr lang="en">
                <a:solidFill>
                  <a:schemeClr val="dk2"/>
                </a:solidFill>
                <a:latin typeface="Courier New"/>
                <a:ea typeface="Courier New"/>
                <a:cs typeface="Courier New"/>
                <a:sym typeface="Courier New"/>
              </a:rPr>
              <a:t> console.log(1);</a:t>
            </a:r>
            <a:endParaRPr>
              <a:solidFill>
                <a:schemeClr val="dk2"/>
              </a:solidFill>
              <a:latin typeface="Courier New"/>
              <a:ea typeface="Courier New"/>
              <a:cs typeface="Courier New"/>
              <a:sym typeface="Courier New"/>
            </a:endParaRPr>
          </a:p>
          <a:p>
            <a:pPr indent="0" lvl="0" marL="190500" marR="190500" rtl="0" algn="l">
              <a:lnSpc>
                <a:spcPct val="115000"/>
              </a:lnSpc>
              <a:spcBef>
                <a:spcPts val="0"/>
              </a:spcBef>
              <a:spcAft>
                <a:spcPts val="0"/>
              </a:spcAft>
              <a:buNone/>
            </a:pPr>
            <a:r>
              <a:rPr lang="en">
                <a:solidFill>
                  <a:schemeClr val="dk2"/>
                </a:solidFill>
                <a:latin typeface="Courier New"/>
                <a:ea typeface="Courier New"/>
                <a:cs typeface="Courier New"/>
                <a:sym typeface="Courier New"/>
              </a:rPr>
              <a:t>}</a:t>
            </a:r>
            <a:endParaRPr>
              <a:solidFill>
                <a:schemeClr val="dk2"/>
              </a:solidFill>
              <a:latin typeface="Courier New"/>
              <a:ea typeface="Courier New"/>
              <a:cs typeface="Courier New"/>
              <a:sym typeface="Courier New"/>
            </a:endParaRPr>
          </a:p>
          <a:p>
            <a:pPr indent="0" lvl="0" marL="190500" marR="190500" rtl="0" algn="l">
              <a:lnSpc>
                <a:spcPct val="115000"/>
              </a:lnSpc>
              <a:spcBef>
                <a:spcPts val="0"/>
              </a:spcBef>
              <a:spcAft>
                <a:spcPts val="0"/>
              </a:spcAft>
              <a:buNone/>
            </a:pPr>
            <a:r>
              <a:t/>
            </a:r>
            <a:endParaRPr>
              <a:solidFill>
                <a:schemeClr val="dk2"/>
              </a:solidFill>
              <a:latin typeface="Courier New"/>
              <a:ea typeface="Courier New"/>
              <a:cs typeface="Courier New"/>
              <a:sym typeface="Courier New"/>
            </a:endParaRPr>
          </a:p>
          <a:p>
            <a:pPr indent="0" lvl="0" marL="190500" marR="190500" rtl="0" algn="l">
              <a:lnSpc>
                <a:spcPct val="115000"/>
              </a:lnSpc>
              <a:spcBef>
                <a:spcPts val="0"/>
              </a:spcBef>
              <a:spcAft>
                <a:spcPts val="0"/>
              </a:spcAft>
              <a:buNone/>
            </a:pPr>
            <a:r>
              <a:rPr lang="en">
                <a:solidFill>
                  <a:schemeClr val="dk2"/>
                </a:solidFill>
                <a:latin typeface="Courier New"/>
                <a:ea typeface="Courier New"/>
                <a:cs typeface="Courier New"/>
                <a:sym typeface="Courier New"/>
              </a:rPr>
              <a:t>function second(){</a:t>
            </a:r>
            <a:endParaRPr>
              <a:solidFill>
                <a:schemeClr val="dk2"/>
              </a:solidFill>
              <a:latin typeface="Courier New"/>
              <a:ea typeface="Courier New"/>
              <a:cs typeface="Courier New"/>
              <a:sym typeface="Courier New"/>
            </a:endParaRPr>
          </a:p>
          <a:p>
            <a:pPr indent="0" lvl="0" marL="190500" marR="190500" rtl="0" algn="l">
              <a:lnSpc>
                <a:spcPct val="115000"/>
              </a:lnSpc>
              <a:spcBef>
                <a:spcPts val="0"/>
              </a:spcBef>
              <a:spcAft>
                <a:spcPts val="0"/>
              </a:spcAft>
              <a:buNone/>
            </a:pPr>
            <a:r>
              <a:rPr lang="en">
                <a:solidFill>
                  <a:schemeClr val="dk2"/>
                </a:solidFill>
                <a:latin typeface="Courier New"/>
                <a:ea typeface="Courier New"/>
                <a:cs typeface="Courier New"/>
                <a:sym typeface="Courier New"/>
              </a:rPr>
              <a:t> console.log(2);</a:t>
            </a:r>
            <a:endParaRPr>
              <a:solidFill>
                <a:schemeClr val="dk2"/>
              </a:solidFill>
              <a:latin typeface="Courier New"/>
              <a:ea typeface="Courier New"/>
              <a:cs typeface="Courier New"/>
              <a:sym typeface="Courier New"/>
            </a:endParaRPr>
          </a:p>
          <a:p>
            <a:pPr indent="0" lvl="0" marL="190500" marR="190500" rtl="0" algn="l">
              <a:lnSpc>
                <a:spcPct val="115000"/>
              </a:lnSpc>
              <a:spcBef>
                <a:spcPts val="0"/>
              </a:spcBef>
              <a:spcAft>
                <a:spcPts val="0"/>
              </a:spcAft>
              <a:buNone/>
            </a:pPr>
            <a:r>
              <a:rPr lang="en">
                <a:solidFill>
                  <a:schemeClr val="dk2"/>
                </a:solidFill>
                <a:latin typeface="Courier New"/>
                <a:ea typeface="Courier New"/>
                <a:cs typeface="Courier New"/>
                <a:sym typeface="Courier New"/>
              </a:rPr>
              <a:t>}</a:t>
            </a:r>
            <a:endParaRPr>
              <a:solidFill>
                <a:schemeClr val="dk2"/>
              </a:solidFill>
              <a:latin typeface="Courier New"/>
              <a:ea typeface="Courier New"/>
              <a:cs typeface="Courier New"/>
              <a:sym typeface="Courier New"/>
            </a:endParaRPr>
          </a:p>
          <a:p>
            <a:pPr indent="0" lvl="0" marL="190500" marR="190500" rtl="0" algn="l">
              <a:lnSpc>
                <a:spcPct val="115000"/>
              </a:lnSpc>
              <a:spcBef>
                <a:spcPts val="0"/>
              </a:spcBef>
              <a:spcAft>
                <a:spcPts val="0"/>
              </a:spcAft>
              <a:buNone/>
            </a:pPr>
            <a:r>
              <a:rPr lang="en">
                <a:solidFill>
                  <a:schemeClr val="dk2"/>
                </a:solidFill>
                <a:latin typeface="Courier New"/>
                <a:ea typeface="Courier New"/>
                <a:cs typeface="Courier New"/>
                <a:sym typeface="Courier New"/>
              </a:rPr>
              <a:t>first();</a:t>
            </a:r>
            <a:endParaRPr>
              <a:solidFill>
                <a:schemeClr val="dk2"/>
              </a:solidFill>
              <a:latin typeface="Courier New"/>
              <a:ea typeface="Courier New"/>
              <a:cs typeface="Courier New"/>
              <a:sym typeface="Courier New"/>
            </a:endParaRPr>
          </a:p>
          <a:p>
            <a:pPr indent="0" lvl="0" marL="190500" marR="190500" rtl="0" algn="l">
              <a:lnSpc>
                <a:spcPct val="115000"/>
              </a:lnSpc>
              <a:spcBef>
                <a:spcPts val="0"/>
              </a:spcBef>
              <a:spcAft>
                <a:spcPts val="0"/>
              </a:spcAft>
              <a:buNone/>
            </a:pPr>
            <a:r>
              <a:rPr lang="en">
                <a:solidFill>
                  <a:schemeClr val="dk2"/>
                </a:solidFill>
                <a:latin typeface="Courier New"/>
                <a:ea typeface="Courier New"/>
                <a:cs typeface="Courier New"/>
                <a:sym typeface="Courier New"/>
              </a:rPr>
              <a:t>second();</a:t>
            </a:r>
            <a:endParaRPr>
              <a:solidFill>
                <a:schemeClr val="dk2"/>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800">
              <a:solidFill>
                <a:srgbClr val="0000FF"/>
              </a:solidFill>
              <a:latin typeface="Courier New"/>
              <a:ea typeface="Courier New"/>
              <a:cs typeface="Courier New"/>
              <a:sym typeface="Courier New"/>
            </a:endParaRPr>
          </a:p>
        </p:txBody>
      </p:sp>
      <p:sp>
        <p:nvSpPr>
          <p:cNvPr id="190" name="Google Shape;190;p30"/>
          <p:cNvSpPr/>
          <p:nvPr/>
        </p:nvSpPr>
        <p:spPr>
          <a:xfrm>
            <a:off x="4643125" y="1818275"/>
            <a:ext cx="3479400" cy="3022500"/>
          </a:xfrm>
          <a:prstGeom prst="roundRect">
            <a:avLst>
              <a:gd fmla="val 7291" name="adj"/>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90500" marR="190500" rtl="0" algn="l">
              <a:lnSpc>
                <a:spcPct val="115000"/>
              </a:lnSpc>
              <a:spcBef>
                <a:spcPts val="0"/>
              </a:spcBef>
              <a:spcAft>
                <a:spcPts val="0"/>
              </a:spcAft>
              <a:buNone/>
            </a:pPr>
            <a:r>
              <a:rPr lang="en">
                <a:solidFill>
                  <a:schemeClr val="dk2"/>
                </a:solidFill>
                <a:latin typeface="Courier New"/>
                <a:ea typeface="Courier New"/>
                <a:cs typeface="Courier New"/>
                <a:sym typeface="Courier New"/>
              </a:rPr>
              <a:t>function first(){</a:t>
            </a:r>
            <a:endParaRPr>
              <a:solidFill>
                <a:schemeClr val="dk2"/>
              </a:solidFill>
              <a:latin typeface="Courier New"/>
              <a:ea typeface="Courier New"/>
              <a:cs typeface="Courier New"/>
              <a:sym typeface="Courier New"/>
            </a:endParaRPr>
          </a:p>
          <a:p>
            <a:pPr indent="0" lvl="0" marL="190500" marR="190500" rtl="0" algn="l">
              <a:lnSpc>
                <a:spcPct val="115000"/>
              </a:lnSpc>
              <a:spcBef>
                <a:spcPts val="0"/>
              </a:spcBef>
              <a:spcAft>
                <a:spcPts val="0"/>
              </a:spcAft>
              <a:buNone/>
            </a:pPr>
            <a:r>
              <a:rPr lang="en">
                <a:solidFill>
                  <a:schemeClr val="dk2"/>
                </a:solidFill>
                <a:latin typeface="Courier New"/>
                <a:ea typeface="Courier New"/>
                <a:cs typeface="Courier New"/>
                <a:sym typeface="Courier New"/>
              </a:rPr>
              <a:t> setTimeout(function(){</a:t>
            </a:r>
            <a:endParaRPr>
              <a:solidFill>
                <a:schemeClr val="dk2"/>
              </a:solidFill>
              <a:latin typeface="Courier New"/>
              <a:ea typeface="Courier New"/>
              <a:cs typeface="Courier New"/>
              <a:sym typeface="Courier New"/>
            </a:endParaRPr>
          </a:p>
          <a:p>
            <a:pPr indent="266700" lvl="0" marL="190500" marR="190500" rtl="0" algn="l">
              <a:lnSpc>
                <a:spcPct val="115000"/>
              </a:lnSpc>
              <a:spcBef>
                <a:spcPts val="0"/>
              </a:spcBef>
              <a:spcAft>
                <a:spcPts val="0"/>
              </a:spcAft>
              <a:buNone/>
            </a:pPr>
            <a:r>
              <a:rPr lang="en">
                <a:solidFill>
                  <a:schemeClr val="dk2"/>
                </a:solidFill>
                <a:latin typeface="Courier New"/>
                <a:ea typeface="Courier New"/>
                <a:cs typeface="Courier New"/>
                <a:sym typeface="Courier New"/>
              </a:rPr>
              <a:t>console.log(1)}, 500);</a:t>
            </a:r>
            <a:endParaRPr>
              <a:solidFill>
                <a:schemeClr val="dk2"/>
              </a:solidFill>
              <a:latin typeface="Courier New"/>
              <a:ea typeface="Courier New"/>
              <a:cs typeface="Courier New"/>
              <a:sym typeface="Courier New"/>
            </a:endParaRPr>
          </a:p>
          <a:p>
            <a:pPr indent="0" lvl="0" marL="190500" marR="190500" rtl="0" algn="l">
              <a:lnSpc>
                <a:spcPct val="115000"/>
              </a:lnSpc>
              <a:spcBef>
                <a:spcPts val="0"/>
              </a:spcBef>
              <a:spcAft>
                <a:spcPts val="0"/>
              </a:spcAft>
              <a:buNone/>
            </a:pPr>
            <a:r>
              <a:rPr lang="en">
                <a:solidFill>
                  <a:schemeClr val="dk2"/>
                </a:solidFill>
                <a:latin typeface="Courier New"/>
                <a:ea typeface="Courier New"/>
                <a:cs typeface="Courier New"/>
                <a:sym typeface="Courier New"/>
              </a:rPr>
              <a:t>}</a:t>
            </a:r>
            <a:endParaRPr>
              <a:solidFill>
                <a:schemeClr val="dk2"/>
              </a:solidFill>
              <a:latin typeface="Courier New"/>
              <a:ea typeface="Courier New"/>
              <a:cs typeface="Courier New"/>
              <a:sym typeface="Courier New"/>
            </a:endParaRPr>
          </a:p>
          <a:p>
            <a:pPr indent="0" lvl="0" marL="190500" marR="190500" rtl="0" algn="l">
              <a:lnSpc>
                <a:spcPct val="115000"/>
              </a:lnSpc>
              <a:spcBef>
                <a:spcPts val="0"/>
              </a:spcBef>
              <a:spcAft>
                <a:spcPts val="0"/>
              </a:spcAft>
              <a:buNone/>
            </a:pPr>
            <a:r>
              <a:t/>
            </a:r>
            <a:endParaRPr>
              <a:solidFill>
                <a:schemeClr val="dk2"/>
              </a:solidFill>
              <a:latin typeface="Courier New"/>
              <a:ea typeface="Courier New"/>
              <a:cs typeface="Courier New"/>
              <a:sym typeface="Courier New"/>
            </a:endParaRPr>
          </a:p>
          <a:p>
            <a:pPr indent="0" lvl="0" marL="190500" marR="190500" rtl="0" algn="l">
              <a:lnSpc>
                <a:spcPct val="115000"/>
              </a:lnSpc>
              <a:spcBef>
                <a:spcPts val="0"/>
              </a:spcBef>
              <a:spcAft>
                <a:spcPts val="0"/>
              </a:spcAft>
              <a:buNone/>
            </a:pPr>
            <a:r>
              <a:rPr lang="en">
                <a:solidFill>
                  <a:schemeClr val="dk2"/>
                </a:solidFill>
                <a:latin typeface="Courier New"/>
                <a:ea typeface="Courier New"/>
                <a:cs typeface="Courier New"/>
                <a:sym typeface="Courier New"/>
              </a:rPr>
              <a:t>function second(){</a:t>
            </a:r>
            <a:endParaRPr>
              <a:solidFill>
                <a:schemeClr val="dk2"/>
              </a:solidFill>
              <a:latin typeface="Courier New"/>
              <a:ea typeface="Courier New"/>
              <a:cs typeface="Courier New"/>
              <a:sym typeface="Courier New"/>
            </a:endParaRPr>
          </a:p>
          <a:p>
            <a:pPr indent="0" lvl="0" marL="190500" marR="190500" rtl="0" algn="l">
              <a:lnSpc>
                <a:spcPct val="115000"/>
              </a:lnSpc>
              <a:spcBef>
                <a:spcPts val="0"/>
              </a:spcBef>
              <a:spcAft>
                <a:spcPts val="0"/>
              </a:spcAft>
              <a:buNone/>
            </a:pPr>
            <a:r>
              <a:rPr lang="en">
                <a:solidFill>
                  <a:schemeClr val="dk2"/>
                </a:solidFill>
                <a:latin typeface="Courier New"/>
                <a:ea typeface="Courier New"/>
                <a:cs typeface="Courier New"/>
                <a:sym typeface="Courier New"/>
              </a:rPr>
              <a:t> console.log(2);</a:t>
            </a:r>
            <a:endParaRPr>
              <a:solidFill>
                <a:schemeClr val="dk2"/>
              </a:solidFill>
              <a:latin typeface="Courier New"/>
              <a:ea typeface="Courier New"/>
              <a:cs typeface="Courier New"/>
              <a:sym typeface="Courier New"/>
            </a:endParaRPr>
          </a:p>
          <a:p>
            <a:pPr indent="0" lvl="0" marL="190500" marR="190500" rtl="0" algn="l">
              <a:lnSpc>
                <a:spcPct val="115000"/>
              </a:lnSpc>
              <a:spcBef>
                <a:spcPts val="0"/>
              </a:spcBef>
              <a:spcAft>
                <a:spcPts val="0"/>
              </a:spcAft>
              <a:buNone/>
            </a:pPr>
            <a:r>
              <a:rPr lang="en">
                <a:solidFill>
                  <a:schemeClr val="dk2"/>
                </a:solidFill>
                <a:latin typeface="Courier New"/>
                <a:ea typeface="Courier New"/>
                <a:cs typeface="Courier New"/>
                <a:sym typeface="Courier New"/>
              </a:rPr>
              <a:t>}</a:t>
            </a:r>
            <a:endParaRPr>
              <a:solidFill>
                <a:schemeClr val="dk2"/>
              </a:solidFill>
              <a:latin typeface="Courier New"/>
              <a:ea typeface="Courier New"/>
              <a:cs typeface="Courier New"/>
              <a:sym typeface="Courier New"/>
            </a:endParaRPr>
          </a:p>
          <a:p>
            <a:pPr indent="0" lvl="0" marL="190500" marR="190500" rtl="0" algn="l">
              <a:lnSpc>
                <a:spcPct val="115000"/>
              </a:lnSpc>
              <a:spcBef>
                <a:spcPts val="0"/>
              </a:spcBef>
              <a:spcAft>
                <a:spcPts val="0"/>
              </a:spcAft>
              <a:buNone/>
            </a:pPr>
            <a:r>
              <a:rPr lang="en">
                <a:solidFill>
                  <a:schemeClr val="dk2"/>
                </a:solidFill>
                <a:latin typeface="Courier New"/>
                <a:ea typeface="Courier New"/>
                <a:cs typeface="Courier New"/>
                <a:sym typeface="Courier New"/>
              </a:rPr>
              <a:t>first();</a:t>
            </a:r>
            <a:endParaRPr>
              <a:solidFill>
                <a:schemeClr val="dk2"/>
              </a:solidFill>
              <a:latin typeface="Courier New"/>
              <a:ea typeface="Courier New"/>
              <a:cs typeface="Courier New"/>
              <a:sym typeface="Courier New"/>
            </a:endParaRPr>
          </a:p>
          <a:p>
            <a:pPr indent="0" lvl="0" marL="190500" marR="190500" rtl="0" algn="l">
              <a:lnSpc>
                <a:spcPct val="115000"/>
              </a:lnSpc>
              <a:spcBef>
                <a:spcPts val="0"/>
              </a:spcBef>
              <a:spcAft>
                <a:spcPts val="0"/>
              </a:spcAft>
              <a:buNone/>
            </a:pPr>
            <a:r>
              <a:rPr lang="en">
                <a:solidFill>
                  <a:schemeClr val="dk2"/>
                </a:solidFill>
                <a:latin typeface="Courier New"/>
                <a:ea typeface="Courier New"/>
                <a:cs typeface="Courier New"/>
                <a:sym typeface="Courier New"/>
              </a:rPr>
              <a:t>second();</a:t>
            </a:r>
            <a:endParaRPr>
              <a:solidFill>
                <a:schemeClr val="dk2"/>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800">
              <a:solidFill>
                <a:srgbClr val="0000FF"/>
              </a:solidFill>
              <a:latin typeface="Courier New"/>
              <a:ea typeface="Courier New"/>
              <a:cs typeface="Courier New"/>
              <a:sym typeface="Courier New"/>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1"/>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JavaScript keeps on running, even with a code delay?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6" name="Google Shape;196;p31"/>
          <p:cNvSpPr txBox="1"/>
          <p:nvPr/>
        </p:nvSpPr>
        <p:spPr>
          <a:xfrm>
            <a:off x="814575" y="1955000"/>
            <a:ext cx="4654800" cy="26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aleway"/>
                <a:ea typeface="Raleway"/>
                <a:cs typeface="Raleway"/>
                <a:sym typeface="Raleway"/>
              </a:rPr>
              <a:t>Yup! In the second example, </a:t>
            </a:r>
            <a:r>
              <a:rPr lang="en" sz="1800">
                <a:solidFill>
                  <a:schemeClr val="dk2"/>
                </a:solidFill>
                <a:highlight>
                  <a:srgbClr val="FFFFFF"/>
                </a:highlight>
                <a:latin typeface="Raleway"/>
                <a:ea typeface="Raleway"/>
                <a:cs typeface="Raleway"/>
                <a:sym typeface="Raleway"/>
              </a:rPr>
              <a:t>it’s not that JavaScript didn’t execute our functions in the order we wanted it to, it’s instead that </a:t>
            </a:r>
            <a:r>
              <a:rPr b="1" lang="en" sz="1800">
                <a:solidFill>
                  <a:schemeClr val="dk2"/>
                </a:solidFill>
                <a:highlight>
                  <a:srgbClr val="FFFFFF"/>
                </a:highlight>
                <a:latin typeface="Raleway"/>
                <a:ea typeface="Raleway"/>
                <a:cs typeface="Raleway"/>
                <a:sym typeface="Raleway"/>
              </a:rPr>
              <a:t>JavaScript didn’t wait for a response from </a:t>
            </a:r>
            <a:r>
              <a:rPr lang="en" sz="1800">
                <a:solidFill>
                  <a:schemeClr val="dk2"/>
                </a:solidFill>
                <a:latin typeface="Courier New"/>
                <a:ea typeface="Courier New"/>
                <a:cs typeface="Courier New"/>
                <a:sym typeface="Courier New"/>
              </a:rPr>
              <a:t>first()</a:t>
            </a:r>
            <a:r>
              <a:rPr b="1" lang="en" sz="1800">
                <a:solidFill>
                  <a:schemeClr val="dk2"/>
                </a:solidFill>
                <a:highlight>
                  <a:srgbClr val="FFFFFF"/>
                </a:highlight>
                <a:latin typeface="Raleway"/>
                <a:ea typeface="Raleway"/>
                <a:cs typeface="Raleway"/>
                <a:sym typeface="Raleway"/>
              </a:rPr>
              <a:t>before moving on to execute </a:t>
            </a:r>
            <a:r>
              <a:rPr lang="en" sz="1800">
                <a:solidFill>
                  <a:schemeClr val="dk2"/>
                </a:solidFill>
                <a:latin typeface="Courier New"/>
                <a:ea typeface="Courier New"/>
                <a:cs typeface="Courier New"/>
                <a:sym typeface="Courier New"/>
              </a:rPr>
              <a:t>second()</a:t>
            </a:r>
            <a:r>
              <a:rPr b="1" lang="en" sz="1800">
                <a:solidFill>
                  <a:schemeClr val="dk2"/>
                </a:solidFill>
                <a:latin typeface="Courier New"/>
                <a:ea typeface="Courier New"/>
                <a:cs typeface="Courier New"/>
                <a:sym typeface="Courier New"/>
              </a:rPr>
              <a:t>.</a:t>
            </a:r>
            <a:endParaRPr sz="1800">
              <a:latin typeface="Courier New"/>
              <a:ea typeface="Courier New"/>
              <a:cs typeface="Courier New"/>
              <a:sym typeface="Courier New"/>
            </a:endParaRPr>
          </a:p>
        </p:txBody>
      </p:sp>
      <p:pic>
        <p:nvPicPr>
          <p:cNvPr id="197" name="Google Shape;197;p31"/>
          <p:cNvPicPr preferRelativeResize="0"/>
          <p:nvPr/>
        </p:nvPicPr>
        <p:blipFill>
          <a:blip r:embed="rId3">
            <a:alphaModFix/>
          </a:blip>
          <a:stretch>
            <a:fillRect/>
          </a:stretch>
        </p:blipFill>
        <p:spPr>
          <a:xfrm>
            <a:off x="5563575" y="1715600"/>
            <a:ext cx="3369825" cy="225104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2"/>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why show you this?</a:t>
            </a:r>
            <a:endParaRPr/>
          </a:p>
        </p:txBody>
      </p:sp>
      <p:sp>
        <p:nvSpPr>
          <p:cNvPr id="203" name="Google Shape;203;p32"/>
          <p:cNvSpPr txBox="1"/>
          <p:nvPr/>
        </p:nvSpPr>
        <p:spPr>
          <a:xfrm>
            <a:off x="545700" y="1221900"/>
            <a:ext cx="3818100" cy="19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2"/>
                </a:solidFill>
                <a:highlight>
                  <a:srgbClr val="FFFFFF"/>
                </a:highlight>
                <a:latin typeface="Raleway"/>
                <a:ea typeface="Raleway"/>
                <a:cs typeface="Raleway"/>
                <a:sym typeface="Raleway"/>
              </a:rPr>
              <a:t>Because you can’t just call one function after another and hope they execute in the right order. </a:t>
            </a:r>
            <a:r>
              <a:rPr lang="en" sz="2400">
                <a:solidFill>
                  <a:schemeClr val="dk2"/>
                </a:solidFill>
                <a:highlight>
                  <a:srgbClr val="9FC5E8"/>
                </a:highlight>
                <a:latin typeface="Raleway"/>
                <a:ea typeface="Raleway"/>
                <a:cs typeface="Raleway"/>
                <a:sym typeface="Raleway"/>
              </a:rPr>
              <a:t>Callbacks are a way to make sure certain code doesn’t execute until other code has already finished execution.</a:t>
            </a:r>
            <a:endParaRPr sz="2400">
              <a:highlight>
                <a:srgbClr val="9FC5E8"/>
              </a:highlight>
              <a:latin typeface="Raleway"/>
              <a:ea typeface="Raleway"/>
              <a:cs typeface="Raleway"/>
              <a:sym typeface="Raleway"/>
            </a:endParaRPr>
          </a:p>
        </p:txBody>
      </p:sp>
      <p:pic>
        <p:nvPicPr>
          <p:cNvPr id="204" name="Google Shape;204;p32"/>
          <p:cNvPicPr preferRelativeResize="0"/>
          <p:nvPr/>
        </p:nvPicPr>
        <p:blipFill>
          <a:blip r:embed="rId3">
            <a:alphaModFix/>
          </a:blip>
          <a:stretch>
            <a:fillRect/>
          </a:stretch>
        </p:blipFill>
        <p:spPr>
          <a:xfrm>
            <a:off x="4704225" y="572350"/>
            <a:ext cx="3998800" cy="3998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5"/>
          <p:cNvSpPr txBox="1"/>
          <p:nvPr>
            <p:ph type="title"/>
          </p:nvPr>
        </p:nvSpPr>
        <p:spPr>
          <a:xfrm>
            <a:off x="277125" y="1303350"/>
            <a:ext cx="4045200" cy="191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Things you know, but probably forgot</a:t>
            </a:r>
            <a:endParaRPr/>
          </a:p>
        </p:txBody>
      </p:sp>
      <p:pic>
        <p:nvPicPr>
          <p:cNvPr id="82" name="Google Shape;82;p15"/>
          <p:cNvPicPr preferRelativeResize="0"/>
          <p:nvPr/>
        </p:nvPicPr>
        <p:blipFill>
          <a:blip r:embed="rId3">
            <a:alphaModFix/>
          </a:blip>
          <a:stretch>
            <a:fillRect/>
          </a:stretch>
        </p:blipFill>
        <p:spPr>
          <a:xfrm>
            <a:off x="4859900" y="772750"/>
            <a:ext cx="4045201" cy="317324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3"/>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simple jQuery callback function:</a:t>
            </a:r>
            <a:endParaRPr/>
          </a:p>
        </p:txBody>
      </p:sp>
      <p:sp>
        <p:nvSpPr>
          <p:cNvPr id="210" name="Google Shape;210;p33"/>
          <p:cNvSpPr/>
          <p:nvPr/>
        </p:nvSpPr>
        <p:spPr>
          <a:xfrm>
            <a:off x="453850" y="1170425"/>
            <a:ext cx="7657200" cy="2932500"/>
          </a:xfrm>
          <a:prstGeom prst="roundRect">
            <a:avLst>
              <a:gd fmla="val 7291" name="adj"/>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90500" marR="190500" rtl="0" algn="l">
              <a:lnSpc>
                <a:spcPct val="115000"/>
              </a:lnSpc>
              <a:spcBef>
                <a:spcPts val="0"/>
              </a:spcBef>
              <a:spcAft>
                <a:spcPts val="0"/>
              </a:spcAft>
              <a:buNone/>
            </a:pPr>
            <a:r>
              <a:rPr lang="en" sz="3000">
                <a:solidFill>
                  <a:schemeClr val="dk2"/>
                </a:solidFill>
                <a:latin typeface="Courier New"/>
                <a:ea typeface="Courier New"/>
                <a:cs typeface="Courier New"/>
                <a:sym typeface="Courier New"/>
              </a:rPr>
              <a:t>$(</a:t>
            </a:r>
            <a:r>
              <a:rPr lang="en" sz="3000">
                <a:solidFill>
                  <a:srgbClr val="A52A2A"/>
                </a:solidFill>
                <a:latin typeface="Courier New"/>
                <a:ea typeface="Courier New"/>
                <a:cs typeface="Courier New"/>
                <a:sym typeface="Courier New"/>
              </a:rPr>
              <a:t>"p"</a:t>
            </a:r>
            <a:r>
              <a:rPr lang="en" sz="3000">
                <a:solidFill>
                  <a:schemeClr val="dk2"/>
                </a:solidFill>
                <a:latin typeface="Courier New"/>
                <a:ea typeface="Courier New"/>
                <a:cs typeface="Courier New"/>
                <a:sym typeface="Courier New"/>
              </a:rPr>
              <a:t>).on(</a:t>
            </a:r>
            <a:r>
              <a:rPr lang="en" sz="3000">
                <a:solidFill>
                  <a:srgbClr val="A52A2A"/>
                </a:solidFill>
                <a:latin typeface="Courier New"/>
                <a:ea typeface="Courier New"/>
                <a:cs typeface="Courier New"/>
                <a:sym typeface="Courier New"/>
              </a:rPr>
              <a:t>"click"</a:t>
            </a:r>
            <a:r>
              <a:rPr lang="en" sz="3000">
                <a:solidFill>
                  <a:schemeClr val="dk2"/>
                </a:solidFill>
                <a:latin typeface="Courier New"/>
                <a:ea typeface="Courier New"/>
                <a:cs typeface="Courier New"/>
                <a:sym typeface="Courier New"/>
              </a:rPr>
              <a:t>, </a:t>
            </a:r>
            <a:r>
              <a:rPr lang="en" sz="3000">
                <a:solidFill>
                  <a:srgbClr val="0000CD"/>
                </a:solidFill>
                <a:latin typeface="Courier New"/>
                <a:ea typeface="Courier New"/>
                <a:cs typeface="Courier New"/>
                <a:sym typeface="Courier New"/>
              </a:rPr>
              <a:t>function</a:t>
            </a:r>
            <a:r>
              <a:rPr lang="en" sz="3000">
                <a:solidFill>
                  <a:schemeClr val="dk2"/>
                </a:solidFill>
                <a:latin typeface="Courier New"/>
                <a:ea typeface="Courier New"/>
                <a:cs typeface="Courier New"/>
                <a:sym typeface="Courier New"/>
              </a:rPr>
              <a:t>(){</a:t>
            </a:r>
            <a:endParaRPr sz="3000">
              <a:solidFill>
                <a:schemeClr val="dk2"/>
              </a:solidFill>
              <a:latin typeface="Courier New"/>
              <a:ea typeface="Courier New"/>
              <a:cs typeface="Courier New"/>
              <a:sym typeface="Courier New"/>
            </a:endParaRPr>
          </a:p>
          <a:p>
            <a:pPr indent="0" lvl="0" marL="190500" marR="190500" rtl="0" algn="l">
              <a:lnSpc>
                <a:spcPct val="115000"/>
              </a:lnSpc>
              <a:spcBef>
                <a:spcPts val="0"/>
              </a:spcBef>
              <a:spcAft>
                <a:spcPts val="0"/>
              </a:spcAft>
              <a:buNone/>
            </a:pPr>
            <a:r>
              <a:rPr lang="en" sz="3000">
                <a:solidFill>
                  <a:schemeClr val="dk2"/>
                </a:solidFill>
                <a:latin typeface="Courier New"/>
                <a:ea typeface="Courier New"/>
                <a:cs typeface="Courier New"/>
                <a:sym typeface="Courier New"/>
              </a:rPr>
              <a:t>  alert(</a:t>
            </a:r>
            <a:r>
              <a:rPr lang="en" sz="3000">
                <a:solidFill>
                  <a:srgbClr val="A52A2A"/>
                </a:solidFill>
                <a:latin typeface="Courier New"/>
                <a:ea typeface="Courier New"/>
                <a:cs typeface="Courier New"/>
                <a:sym typeface="Courier New"/>
              </a:rPr>
              <a:t>"The paragraph was clicked."</a:t>
            </a:r>
            <a:r>
              <a:rPr lang="en" sz="3000">
                <a:solidFill>
                  <a:schemeClr val="dk2"/>
                </a:solidFill>
                <a:latin typeface="Courier New"/>
                <a:ea typeface="Courier New"/>
                <a:cs typeface="Courier New"/>
                <a:sym typeface="Courier New"/>
              </a:rPr>
              <a:t>);</a:t>
            </a:r>
            <a:endParaRPr sz="3000">
              <a:solidFill>
                <a:schemeClr val="dk2"/>
              </a:solidFill>
              <a:latin typeface="Courier New"/>
              <a:ea typeface="Courier New"/>
              <a:cs typeface="Courier New"/>
              <a:sym typeface="Courier New"/>
            </a:endParaRPr>
          </a:p>
          <a:p>
            <a:pPr indent="0" lvl="0" marL="190500" marR="190500" rtl="0" algn="l">
              <a:lnSpc>
                <a:spcPct val="115000"/>
              </a:lnSpc>
              <a:spcBef>
                <a:spcPts val="0"/>
              </a:spcBef>
              <a:spcAft>
                <a:spcPts val="0"/>
              </a:spcAft>
              <a:buNone/>
            </a:pPr>
            <a:r>
              <a:rPr lang="en" sz="3000">
                <a:solidFill>
                  <a:schemeClr val="dk2"/>
                </a:solidFill>
                <a:latin typeface="Courier New"/>
                <a:ea typeface="Courier New"/>
                <a:cs typeface="Courier New"/>
                <a:sym typeface="Courier New"/>
              </a:rPr>
              <a:t>});</a:t>
            </a:r>
            <a:endParaRPr sz="3000">
              <a:solidFill>
                <a:schemeClr val="dk2"/>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800">
              <a:solidFill>
                <a:srgbClr val="0000FF"/>
              </a:solidFill>
              <a:latin typeface="Courier New"/>
              <a:ea typeface="Courier New"/>
              <a:cs typeface="Courier New"/>
              <a:sym typeface="Courier New"/>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4"/>
          <p:cNvSpPr txBox="1"/>
          <p:nvPr/>
        </p:nvSpPr>
        <p:spPr>
          <a:xfrm>
            <a:off x="372375" y="1101950"/>
            <a:ext cx="8518200" cy="9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Lato"/>
                <a:ea typeface="Lato"/>
                <a:cs typeface="Lato"/>
                <a:sym typeface="Lato"/>
              </a:rPr>
              <a:t>Don’t be scared. We know the selector part, then we use the .on() method. This allows for all kinds of events, like mouse hover, clicks, etc.  </a:t>
            </a:r>
            <a:endParaRPr/>
          </a:p>
        </p:txBody>
      </p:sp>
      <p:sp>
        <p:nvSpPr>
          <p:cNvPr id="216" name="Google Shape;216;p34"/>
          <p:cNvSpPr txBox="1"/>
          <p:nvPr/>
        </p:nvSpPr>
        <p:spPr>
          <a:xfrm>
            <a:off x="320025" y="3607400"/>
            <a:ext cx="86229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Lato"/>
                <a:ea typeface="Lato"/>
                <a:cs typeface="Lato"/>
                <a:sym typeface="Lato"/>
              </a:rPr>
              <a:t>We then tell the .on() method what kind of event we want. I chose “click”.  Next comes the callback. We are telling jQuery what we want to happen when we click the paragraph. We could do anything! Log something to the console, make the paragraph fly around, or make a sound. In this case, an annoying alert pops up and says “The paragraph was clicked.”</a:t>
            </a:r>
            <a:endParaRPr/>
          </a:p>
        </p:txBody>
      </p:sp>
      <p:sp>
        <p:nvSpPr>
          <p:cNvPr id="217" name="Google Shape;217;p34"/>
          <p:cNvSpPr/>
          <p:nvPr/>
        </p:nvSpPr>
        <p:spPr>
          <a:xfrm>
            <a:off x="657425" y="110325"/>
            <a:ext cx="7657200" cy="896100"/>
          </a:xfrm>
          <a:prstGeom prst="roundRect">
            <a:avLst>
              <a:gd fmla="val 7291" name="adj"/>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90500" marR="190500" rtl="0" algn="l">
              <a:lnSpc>
                <a:spcPct val="115000"/>
              </a:lnSpc>
              <a:spcBef>
                <a:spcPts val="0"/>
              </a:spcBef>
              <a:spcAft>
                <a:spcPts val="0"/>
              </a:spcAft>
              <a:buNone/>
            </a:pPr>
            <a:r>
              <a:rPr lang="en" sz="3000">
                <a:solidFill>
                  <a:schemeClr val="dk2"/>
                </a:solidFill>
                <a:latin typeface="Courier New"/>
                <a:ea typeface="Courier New"/>
                <a:cs typeface="Courier New"/>
                <a:sym typeface="Courier New"/>
              </a:rPr>
              <a:t>$(</a:t>
            </a:r>
            <a:r>
              <a:rPr lang="en" sz="3000">
                <a:solidFill>
                  <a:srgbClr val="A52A2A"/>
                </a:solidFill>
                <a:latin typeface="Courier New"/>
                <a:ea typeface="Courier New"/>
                <a:cs typeface="Courier New"/>
                <a:sym typeface="Courier New"/>
              </a:rPr>
              <a:t>"p"</a:t>
            </a:r>
            <a:r>
              <a:rPr lang="en" sz="3000">
                <a:solidFill>
                  <a:schemeClr val="dk2"/>
                </a:solidFill>
                <a:latin typeface="Courier New"/>
                <a:ea typeface="Courier New"/>
                <a:cs typeface="Courier New"/>
                <a:sym typeface="Courier New"/>
              </a:rPr>
              <a:t>).on(</a:t>
            </a:r>
            <a:r>
              <a:rPr lang="en" sz="3000">
                <a:solidFill>
                  <a:srgbClr val="A52A2A"/>
                </a:solidFill>
                <a:latin typeface="Courier New"/>
                <a:ea typeface="Courier New"/>
                <a:cs typeface="Courier New"/>
                <a:sym typeface="Courier New"/>
              </a:rPr>
              <a:t>)</a:t>
            </a:r>
            <a:endParaRPr sz="3000">
              <a:solidFill>
                <a:schemeClr val="dk2"/>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800">
              <a:solidFill>
                <a:srgbClr val="0000FF"/>
              </a:solidFill>
              <a:latin typeface="Courier New"/>
              <a:ea typeface="Courier New"/>
              <a:cs typeface="Courier New"/>
              <a:sym typeface="Courier New"/>
            </a:endParaRPr>
          </a:p>
        </p:txBody>
      </p:sp>
      <p:sp>
        <p:nvSpPr>
          <p:cNvPr id="218" name="Google Shape;218;p34"/>
          <p:cNvSpPr/>
          <p:nvPr/>
        </p:nvSpPr>
        <p:spPr>
          <a:xfrm>
            <a:off x="482850" y="1937274"/>
            <a:ext cx="7657200" cy="1502400"/>
          </a:xfrm>
          <a:prstGeom prst="roundRect">
            <a:avLst>
              <a:gd fmla="val 7291" name="adj"/>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90500" marR="190500" rtl="0" algn="l">
              <a:lnSpc>
                <a:spcPct val="115000"/>
              </a:lnSpc>
              <a:spcBef>
                <a:spcPts val="0"/>
              </a:spcBef>
              <a:spcAft>
                <a:spcPts val="0"/>
              </a:spcAft>
              <a:buNone/>
            </a:pPr>
            <a:r>
              <a:rPr lang="en" sz="1800">
                <a:latin typeface="Courier New"/>
                <a:ea typeface="Courier New"/>
                <a:cs typeface="Courier New"/>
                <a:sym typeface="Courier New"/>
              </a:rPr>
              <a:t>...(</a:t>
            </a:r>
            <a:r>
              <a:rPr lang="en" sz="1800">
                <a:solidFill>
                  <a:srgbClr val="A52A2A"/>
                </a:solidFill>
                <a:latin typeface="Courier New"/>
                <a:ea typeface="Courier New"/>
                <a:cs typeface="Courier New"/>
                <a:sym typeface="Courier New"/>
              </a:rPr>
              <a:t>"click"</a:t>
            </a:r>
            <a:r>
              <a:rPr lang="en" sz="1800">
                <a:solidFill>
                  <a:schemeClr val="dk2"/>
                </a:solidFill>
                <a:latin typeface="Courier New"/>
                <a:ea typeface="Courier New"/>
                <a:cs typeface="Courier New"/>
                <a:sym typeface="Courier New"/>
              </a:rPr>
              <a:t>, </a:t>
            </a:r>
            <a:r>
              <a:rPr lang="en" sz="1800">
                <a:solidFill>
                  <a:srgbClr val="0000CD"/>
                </a:solidFill>
                <a:latin typeface="Courier New"/>
                <a:ea typeface="Courier New"/>
                <a:cs typeface="Courier New"/>
                <a:sym typeface="Courier New"/>
              </a:rPr>
              <a:t>function</a:t>
            </a:r>
            <a:r>
              <a:rPr lang="en" sz="1800">
                <a:solidFill>
                  <a:schemeClr val="dk2"/>
                </a:solidFill>
                <a:latin typeface="Courier New"/>
                <a:ea typeface="Courier New"/>
                <a:cs typeface="Courier New"/>
                <a:sym typeface="Courier New"/>
              </a:rPr>
              <a:t>(){</a:t>
            </a:r>
            <a:endParaRPr sz="1800">
              <a:solidFill>
                <a:schemeClr val="dk2"/>
              </a:solidFill>
              <a:latin typeface="Courier New"/>
              <a:ea typeface="Courier New"/>
              <a:cs typeface="Courier New"/>
              <a:sym typeface="Courier New"/>
            </a:endParaRPr>
          </a:p>
          <a:p>
            <a:pPr indent="0" lvl="0" marL="190500" marR="190500" rtl="0" algn="l">
              <a:lnSpc>
                <a:spcPct val="115000"/>
              </a:lnSpc>
              <a:spcBef>
                <a:spcPts val="0"/>
              </a:spcBef>
              <a:spcAft>
                <a:spcPts val="0"/>
              </a:spcAft>
              <a:buNone/>
            </a:pPr>
            <a:r>
              <a:rPr lang="en" sz="1800">
                <a:solidFill>
                  <a:schemeClr val="dk2"/>
                </a:solidFill>
                <a:latin typeface="Courier New"/>
                <a:ea typeface="Courier New"/>
                <a:cs typeface="Courier New"/>
                <a:sym typeface="Courier New"/>
              </a:rPr>
              <a:t>  alert(</a:t>
            </a:r>
            <a:r>
              <a:rPr lang="en" sz="1800">
                <a:solidFill>
                  <a:srgbClr val="A52A2A"/>
                </a:solidFill>
                <a:latin typeface="Courier New"/>
                <a:ea typeface="Courier New"/>
                <a:cs typeface="Courier New"/>
                <a:sym typeface="Courier New"/>
              </a:rPr>
              <a:t>"The paragraph was clicked."</a:t>
            </a:r>
            <a:r>
              <a:rPr lang="en" sz="1800">
                <a:solidFill>
                  <a:schemeClr val="dk2"/>
                </a:solidFill>
                <a:latin typeface="Courier New"/>
                <a:ea typeface="Courier New"/>
                <a:cs typeface="Courier New"/>
                <a:sym typeface="Courier New"/>
              </a:rPr>
              <a:t>);</a:t>
            </a:r>
            <a:endParaRPr sz="1800">
              <a:solidFill>
                <a:schemeClr val="dk2"/>
              </a:solidFill>
              <a:latin typeface="Courier New"/>
              <a:ea typeface="Courier New"/>
              <a:cs typeface="Courier New"/>
              <a:sym typeface="Courier New"/>
            </a:endParaRPr>
          </a:p>
          <a:p>
            <a:pPr indent="0" lvl="0" marL="190500" marR="190500" rtl="0" algn="l">
              <a:lnSpc>
                <a:spcPct val="115000"/>
              </a:lnSpc>
              <a:spcBef>
                <a:spcPts val="0"/>
              </a:spcBef>
              <a:spcAft>
                <a:spcPts val="0"/>
              </a:spcAft>
              <a:buNone/>
            </a:pPr>
            <a:r>
              <a:rPr lang="en" sz="1800">
                <a:solidFill>
                  <a:schemeClr val="dk2"/>
                </a:solidFill>
                <a:latin typeface="Courier New"/>
                <a:ea typeface="Courier New"/>
                <a:cs typeface="Courier New"/>
                <a:sym typeface="Courier New"/>
              </a:rPr>
              <a:t>});</a:t>
            </a:r>
            <a:endParaRPr sz="1800">
              <a:solidFill>
                <a:schemeClr val="dk2"/>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800">
              <a:solidFill>
                <a:srgbClr val="0000FF"/>
              </a:solidFill>
              <a:latin typeface="Courier New"/>
              <a:ea typeface="Courier New"/>
              <a:cs typeface="Courier New"/>
              <a:sym typeface="Courier New"/>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5"/>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
            </a:r>
            <a:r>
              <a:rPr lang="en"/>
              <a:t>etTimeout</a:t>
            </a:r>
            <a:endParaRPr/>
          </a:p>
          <a:p>
            <a:pPr indent="0" lvl="0" marL="0" rtl="0" algn="ctr">
              <a:spcBef>
                <a:spcPts val="0"/>
              </a:spcBef>
              <a:spcAft>
                <a:spcPts val="0"/>
              </a:spcAft>
              <a:buNone/>
            </a:pPr>
            <a:r>
              <a:rPr lang="en"/>
              <a:t>setInterval</a:t>
            </a:r>
            <a:endParaRPr/>
          </a:p>
          <a:p>
            <a:pPr indent="0" lvl="0" marL="0" rtl="0" algn="ctr">
              <a:spcBef>
                <a:spcPts val="0"/>
              </a:spcBef>
              <a:spcAft>
                <a:spcPts val="0"/>
              </a:spcAft>
              <a:buNone/>
            </a:pPr>
            <a:r>
              <a:rPr lang="en"/>
              <a:t>clearInterval</a:t>
            </a:r>
            <a:endParaRPr/>
          </a:p>
        </p:txBody>
      </p:sp>
      <p:sp>
        <p:nvSpPr>
          <p:cNvPr id="224" name="Google Shape;224;p35"/>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Practice Time!!!</a:t>
            </a:r>
            <a:endParaRPr/>
          </a:p>
          <a:p>
            <a:pPr indent="0" lvl="0" marL="0" rtl="0" algn="ctr">
              <a:spcBef>
                <a:spcPts val="0"/>
              </a:spcBef>
              <a:spcAft>
                <a:spcPts val="0"/>
              </a:spcAft>
              <a:buNone/>
            </a:pPr>
            <a:r>
              <a:rPr lang="en"/>
              <a:t>Let’s get Coding!!</a:t>
            </a:r>
            <a:endParaRPr/>
          </a:p>
        </p:txBody>
      </p:sp>
      <p:pic>
        <p:nvPicPr>
          <p:cNvPr id="225" name="Google Shape;225;p35"/>
          <p:cNvPicPr preferRelativeResize="0"/>
          <p:nvPr/>
        </p:nvPicPr>
        <p:blipFill>
          <a:blip r:embed="rId3">
            <a:alphaModFix/>
          </a:blip>
          <a:stretch>
            <a:fillRect/>
          </a:stretch>
        </p:blipFill>
        <p:spPr>
          <a:xfrm>
            <a:off x="4761499" y="868436"/>
            <a:ext cx="4191050" cy="325423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Functions that use callbacks</a:t>
            </a:r>
            <a:endParaRPr/>
          </a:p>
        </p:txBody>
      </p:sp>
      <p:sp>
        <p:nvSpPr>
          <p:cNvPr id="231" name="Google Shape;231;p36"/>
          <p:cNvSpPr txBox="1"/>
          <p:nvPr/>
        </p:nvSpPr>
        <p:spPr>
          <a:xfrm>
            <a:off x="1024050" y="1266175"/>
            <a:ext cx="7017000" cy="28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Lato"/>
                <a:ea typeface="Lato"/>
                <a:cs typeface="Lato"/>
                <a:sym typeface="Lato"/>
              </a:rPr>
              <a:t>We are going to practice callbacks with 3 built in functions in JavaScript:</a:t>
            </a:r>
            <a:endParaRPr sz="3000">
              <a:latin typeface="Lato"/>
              <a:ea typeface="Lato"/>
              <a:cs typeface="Lato"/>
              <a:sym typeface="Lato"/>
            </a:endParaRPr>
          </a:p>
          <a:p>
            <a:pPr indent="0" lvl="0" marL="0" rtl="0" algn="l">
              <a:spcBef>
                <a:spcPts val="0"/>
              </a:spcBef>
              <a:spcAft>
                <a:spcPts val="0"/>
              </a:spcAft>
              <a:buNone/>
            </a:pPr>
            <a:r>
              <a:t/>
            </a:r>
            <a:endParaRPr sz="3000">
              <a:latin typeface="Lato"/>
              <a:ea typeface="Lato"/>
              <a:cs typeface="Lato"/>
              <a:sym typeface="Lato"/>
            </a:endParaRPr>
          </a:p>
          <a:p>
            <a:pPr indent="-419100" lvl="0" marL="457200" rtl="0" algn="ctr">
              <a:spcBef>
                <a:spcPts val="0"/>
              </a:spcBef>
              <a:spcAft>
                <a:spcPts val="0"/>
              </a:spcAft>
              <a:buClr>
                <a:schemeClr val="dk1"/>
              </a:buClr>
              <a:buSzPts val="3000"/>
              <a:buFont typeface="Lato"/>
              <a:buAutoNum type="arabicPeriod"/>
            </a:pPr>
            <a:r>
              <a:rPr lang="en" sz="3000">
                <a:solidFill>
                  <a:schemeClr val="dk1"/>
                </a:solidFill>
                <a:latin typeface="Lato"/>
                <a:ea typeface="Lato"/>
                <a:cs typeface="Lato"/>
                <a:sym typeface="Lato"/>
              </a:rPr>
              <a:t>s</a:t>
            </a:r>
            <a:r>
              <a:rPr lang="en" sz="3000">
                <a:solidFill>
                  <a:schemeClr val="dk1"/>
                </a:solidFill>
                <a:latin typeface="Lato"/>
                <a:ea typeface="Lato"/>
                <a:cs typeface="Lato"/>
                <a:sym typeface="Lato"/>
              </a:rPr>
              <a:t>etTimeout</a:t>
            </a:r>
            <a:endParaRPr sz="3000">
              <a:solidFill>
                <a:schemeClr val="dk1"/>
              </a:solidFill>
              <a:latin typeface="Lato"/>
              <a:ea typeface="Lato"/>
              <a:cs typeface="Lato"/>
              <a:sym typeface="Lato"/>
            </a:endParaRPr>
          </a:p>
          <a:p>
            <a:pPr indent="-419100" lvl="0" marL="457200" rtl="0" algn="ctr">
              <a:spcBef>
                <a:spcPts val="0"/>
              </a:spcBef>
              <a:spcAft>
                <a:spcPts val="0"/>
              </a:spcAft>
              <a:buClr>
                <a:schemeClr val="dk1"/>
              </a:buClr>
              <a:buSzPts val="3000"/>
              <a:buFont typeface="Lato"/>
              <a:buAutoNum type="arabicPeriod"/>
            </a:pPr>
            <a:r>
              <a:rPr lang="en" sz="3000">
                <a:solidFill>
                  <a:schemeClr val="dk1"/>
                </a:solidFill>
                <a:latin typeface="Lato"/>
                <a:ea typeface="Lato"/>
                <a:cs typeface="Lato"/>
                <a:sym typeface="Lato"/>
              </a:rPr>
              <a:t>setInterval</a:t>
            </a:r>
            <a:endParaRPr sz="3000">
              <a:solidFill>
                <a:schemeClr val="dk1"/>
              </a:solidFill>
              <a:latin typeface="Lato"/>
              <a:ea typeface="Lato"/>
              <a:cs typeface="Lato"/>
              <a:sym typeface="Lato"/>
            </a:endParaRPr>
          </a:p>
          <a:p>
            <a:pPr indent="-419100" lvl="0" marL="457200" rtl="0" algn="ctr">
              <a:spcBef>
                <a:spcPts val="0"/>
              </a:spcBef>
              <a:spcAft>
                <a:spcPts val="0"/>
              </a:spcAft>
              <a:buClr>
                <a:schemeClr val="dk1"/>
              </a:buClr>
              <a:buSzPts val="3000"/>
              <a:buFont typeface="Lato"/>
              <a:buAutoNum type="arabicPeriod"/>
            </a:pPr>
            <a:r>
              <a:rPr lang="en" sz="3000">
                <a:solidFill>
                  <a:schemeClr val="dk1"/>
                </a:solidFill>
                <a:latin typeface="Lato"/>
                <a:ea typeface="Lato"/>
                <a:cs typeface="Lato"/>
                <a:sym typeface="Lato"/>
              </a:rPr>
              <a:t>c</a:t>
            </a:r>
            <a:r>
              <a:rPr lang="en" sz="3000">
                <a:solidFill>
                  <a:schemeClr val="dk1"/>
                </a:solidFill>
                <a:latin typeface="Lato"/>
                <a:ea typeface="Lato"/>
                <a:cs typeface="Lato"/>
                <a:sym typeface="Lato"/>
              </a:rPr>
              <a:t>learInterval</a:t>
            </a:r>
            <a:endParaRPr sz="3000">
              <a:solidFill>
                <a:schemeClr val="dk1"/>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7"/>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AutoNum type="arabicPeriod"/>
            </a:pPr>
            <a:r>
              <a:rPr lang="en"/>
              <a:t>setTimeout</a:t>
            </a:r>
            <a:endParaRPr/>
          </a:p>
        </p:txBody>
      </p:sp>
      <p:pic>
        <p:nvPicPr>
          <p:cNvPr id="237" name="Google Shape;237;p37"/>
          <p:cNvPicPr preferRelativeResize="0"/>
          <p:nvPr/>
        </p:nvPicPr>
        <p:blipFill rotWithShape="1">
          <a:blip r:embed="rId3">
            <a:alphaModFix/>
          </a:blip>
          <a:srcRect b="25468" l="21480" r="25818" t="40118"/>
          <a:stretch/>
        </p:blipFill>
        <p:spPr>
          <a:xfrm>
            <a:off x="737250" y="1587851"/>
            <a:ext cx="7391000" cy="2723050"/>
          </a:xfrm>
          <a:prstGeom prst="rect">
            <a:avLst/>
          </a:prstGeom>
          <a:noFill/>
          <a:ln>
            <a:noFill/>
          </a:ln>
        </p:spPr>
      </p:pic>
      <p:cxnSp>
        <p:nvCxnSpPr>
          <p:cNvPr id="238" name="Google Shape;238;p37"/>
          <p:cNvCxnSpPr/>
          <p:nvPr/>
        </p:nvCxnSpPr>
        <p:spPr>
          <a:xfrm flipH="1">
            <a:off x="5992925" y="1093875"/>
            <a:ext cx="675000" cy="873000"/>
          </a:xfrm>
          <a:prstGeom prst="straightConnector1">
            <a:avLst/>
          </a:prstGeom>
          <a:noFill/>
          <a:ln cap="flat" cmpd="sng" w="9525">
            <a:solidFill>
              <a:schemeClr val="dk2"/>
            </a:solidFill>
            <a:prstDash val="solid"/>
            <a:round/>
            <a:headEnd len="med" w="med" type="none"/>
            <a:tailEnd len="med" w="med" type="triangle"/>
          </a:ln>
        </p:spPr>
      </p:cxnSp>
      <p:sp>
        <p:nvSpPr>
          <p:cNvPr id="239" name="Google Shape;239;p37"/>
          <p:cNvSpPr txBox="1"/>
          <p:nvPr/>
        </p:nvSpPr>
        <p:spPr>
          <a:xfrm>
            <a:off x="5762150" y="698225"/>
            <a:ext cx="2211000" cy="7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a:ea typeface="Lato"/>
                <a:cs typeface="Lato"/>
                <a:sym typeface="Lato"/>
              </a:rPr>
              <a:t>Callback function</a:t>
            </a:r>
            <a:endParaRPr sz="1800">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38"/>
          <p:cNvSpPr txBox="1"/>
          <p:nvPr>
            <p:ph type="title"/>
          </p:nvPr>
        </p:nvSpPr>
        <p:spPr>
          <a:xfrm>
            <a:off x="524400" y="1528725"/>
            <a:ext cx="5037900" cy="174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As we learned before, the function you pass in to a setTimeout is named a </a:t>
            </a:r>
            <a:r>
              <a:rPr i="1" lang="en" u="sng">
                <a:solidFill>
                  <a:schemeClr val="dk1"/>
                </a:solidFill>
              </a:rPr>
              <a:t>callback </a:t>
            </a:r>
            <a:r>
              <a:rPr lang="en"/>
              <a:t>function.</a:t>
            </a:r>
            <a:endParaRPr/>
          </a:p>
        </p:txBody>
      </p:sp>
      <p:pic>
        <p:nvPicPr>
          <p:cNvPr id="245" name="Google Shape;245;p38"/>
          <p:cNvPicPr preferRelativeResize="0"/>
          <p:nvPr/>
        </p:nvPicPr>
        <p:blipFill>
          <a:blip r:embed="rId3">
            <a:alphaModFix/>
          </a:blip>
          <a:stretch>
            <a:fillRect/>
          </a:stretch>
        </p:blipFill>
        <p:spPr>
          <a:xfrm>
            <a:off x="5810883" y="436983"/>
            <a:ext cx="2799025" cy="42061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9"/>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a:t>
            </a:r>
            <a:endParaRPr/>
          </a:p>
        </p:txBody>
      </p:sp>
      <p:sp>
        <p:nvSpPr>
          <p:cNvPr id="251" name="Google Shape;251;p39"/>
          <p:cNvSpPr txBox="1"/>
          <p:nvPr/>
        </p:nvSpPr>
        <p:spPr>
          <a:xfrm>
            <a:off x="1373150" y="1221875"/>
            <a:ext cx="6784200" cy="35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Raleway"/>
                <a:ea typeface="Raleway"/>
                <a:cs typeface="Raleway"/>
                <a:sym typeface="Raleway"/>
              </a:rPr>
              <a:t>Write a script that logs to the console “Loading…” and then, 3 seconds later, “Hello, World!”</a:t>
            </a:r>
            <a:endParaRPr sz="2400">
              <a:latin typeface="Raleway"/>
              <a:ea typeface="Raleway"/>
              <a:cs typeface="Raleway"/>
              <a:sym typeface="Raleway"/>
            </a:endParaRPr>
          </a:p>
          <a:p>
            <a:pPr indent="0" lvl="0" marL="0" rtl="0" algn="l">
              <a:spcBef>
                <a:spcPts val="0"/>
              </a:spcBef>
              <a:spcAft>
                <a:spcPts val="0"/>
              </a:spcAft>
              <a:buNone/>
            </a:pPr>
            <a:r>
              <a:t/>
            </a:r>
            <a:endParaRPr sz="2400">
              <a:latin typeface="Raleway"/>
              <a:ea typeface="Raleway"/>
              <a:cs typeface="Raleway"/>
              <a:sym typeface="Raleway"/>
            </a:endParaRPr>
          </a:p>
          <a:p>
            <a:pPr indent="0" lvl="0" marL="0" rtl="0" algn="l">
              <a:spcBef>
                <a:spcPts val="0"/>
              </a:spcBef>
              <a:spcAft>
                <a:spcPts val="0"/>
              </a:spcAft>
              <a:buNone/>
            </a:pPr>
            <a:r>
              <a:rPr b="1" lang="en" sz="2400">
                <a:latin typeface="Raleway"/>
                <a:ea typeface="Raleway"/>
                <a:cs typeface="Raleway"/>
                <a:sym typeface="Raleway"/>
              </a:rPr>
              <a:t>Stretch: </a:t>
            </a:r>
            <a:r>
              <a:rPr lang="en" sz="2400">
                <a:latin typeface="Raleway"/>
                <a:ea typeface="Raleway"/>
                <a:cs typeface="Raleway"/>
                <a:sym typeface="Raleway"/>
              </a:rPr>
              <a:t>Make your console display “Ready…”, then “Set…”, then “Go!”, one second after another.</a:t>
            </a:r>
            <a:endParaRPr sz="2400">
              <a:latin typeface="Raleway"/>
              <a:ea typeface="Raleway"/>
              <a:cs typeface="Raleway"/>
              <a:sym typeface="Raleway"/>
            </a:endParaRPr>
          </a:p>
          <a:p>
            <a:pPr indent="0" lvl="0" marL="0" rtl="0" algn="l">
              <a:spcBef>
                <a:spcPts val="0"/>
              </a:spcBef>
              <a:spcAft>
                <a:spcPts val="0"/>
              </a:spcAft>
              <a:buNone/>
            </a:pPr>
            <a:r>
              <a:t/>
            </a:r>
            <a:endParaRPr sz="2400">
              <a:latin typeface="Raleway"/>
              <a:ea typeface="Raleway"/>
              <a:cs typeface="Raleway"/>
              <a:sym typeface="Raleway"/>
            </a:endParaRPr>
          </a:p>
          <a:p>
            <a:pPr indent="0" lvl="0" marL="0" rtl="0" algn="l">
              <a:spcBef>
                <a:spcPts val="0"/>
              </a:spcBef>
              <a:spcAft>
                <a:spcPts val="0"/>
              </a:spcAft>
              <a:buNone/>
            </a:pPr>
            <a:r>
              <a:t/>
            </a:r>
            <a:endParaRPr sz="2400">
              <a:latin typeface="Raleway"/>
              <a:ea typeface="Raleway"/>
              <a:cs typeface="Raleway"/>
              <a:sym typeface="Raleway"/>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40"/>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Will Happen?</a:t>
            </a:r>
            <a:endParaRPr/>
          </a:p>
        </p:txBody>
      </p:sp>
      <p:pic>
        <p:nvPicPr>
          <p:cNvPr id="257" name="Google Shape;257;p40"/>
          <p:cNvPicPr preferRelativeResize="0"/>
          <p:nvPr/>
        </p:nvPicPr>
        <p:blipFill rotWithShape="1">
          <a:blip r:embed="rId3">
            <a:alphaModFix/>
          </a:blip>
          <a:srcRect b="19230" l="23241" r="24996" t="30766"/>
          <a:stretch/>
        </p:blipFill>
        <p:spPr>
          <a:xfrm>
            <a:off x="1301150" y="1280050"/>
            <a:ext cx="6541702" cy="35608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41"/>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setInterval</a:t>
            </a:r>
            <a:endParaRPr/>
          </a:p>
        </p:txBody>
      </p:sp>
      <p:pic>
        <p:nvPicPr>
          <p:cNvPr id="263" name="Google Shape;263;p41"/>
          <p:cNvPicPr preferRelativeResize="0"/>
          <p:nvPr/>
        </p:nvPicPr>
        <p:blipFill rotWithShape="1">
          <a:blip r:embed="rId3">
            <a:alphaModFix/>
          </a:blip>
          <a:srcRect b="25296" l="22370" r="24125" t="46370"/>
          <a:stretch/>
        </p:blipFill>
        <p:spPr>
          <a:xfrm>
            <a:off x="378400" y="2257550"/>
            <a:ext cx="8445501" cy="2513575"/>
          </a:xfrm>
          <a:prstGeom prst="rect">
            <a:avLst/>
          </a:prstGeom>
          <a:noFill/>
          <a:ln>
            <a:noFill/>
          </a:ln>
        </p:spPr>
      </p:pic>
      <p:sp>
        <p:nvSpPr>
          <p:cNvPr id="264" name="Google Shape;264;p41"/>
          <p:cNvSpPr txBox="1"/>
          <p:nvPr>
            <p:ph type="title"/>
          </p:nvPr>
        </p:nvSpPr>
        <p:spPr>
          <a:xfrm>
            <a:off x="-499650" y="1069575"/>
            <a:ext cx="8520600" cy="63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Will run code every N seconds</a:t>
            </a:r>
            <a:endParaRPr sz="2400"/>
          </a:p>
        </p:txBody>
      </p:sp>
      <p:cxnSp>
        <p:nvCxnSpPr>
          <p:cNvPr id="265" name="Google Shape;265;p41"/>
          <p:cNvCxnSpPr/>
          <p:nvPr/>
        </p:nvCxnSpPr>
        <p:spPr>
          <a:xfrm flipH="1">
            <a:off x="6586425" y="1699000"/>
            <a:ext cx="675000" cy="873000"/>
          </a:xfrm>
          <a:prstGeom prst="straightConnector1">
            <a:avLst/>
          </a:prstGeom>
          <a:noFill/>
          <a:ln cap="flat" cmpd="sng" w="9525">
            <a:solidFill>
              <a:schemeClr val="dk2"/>
            </a:solidFill>
            <a:prstDash val="solid"/>
            <a:round/>
            <a:headEnd len="med" w="med" type="none"/>
            <a:tailEnd len="med" w="med" type="triangle"/>
          </a:ln>
        </p:spPr>
      </p:cxnSp>
      <p:sp>
        <p:nvSpPr>
          <p:cNvPr id="266" name="Google Shape;266;p41"/>
          <p:cNvSpPr txBox="1"/>
          <p:nvPr/>
        </p:nvSpPr>
        <p:spPr>
          <a:xfrm>
            <a:off x="6355650" y="1303350"/>
            <a:ext cx="2211000" cy="7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a:ea typeface="Lato"/>
                <a:cs typeface="Lato"/>
                <a:sym typeface="Lato"/>
              </a:rPr>
              <a:t>Callback function</a:t>
            </a:r>
            <a:endParaRPr sz="1800">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42"/>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a:t>
            </a:r>
            <a:endParaRPr/>
          </a:p>
        </p:txBody>
      </p:sp>
      <p:sp>
        <p:nvSpPr>
          <p:cNvPr id="272" name="Google Shape;272;p42"/>
          <p:cNvSpPr txBox="1"/>
          <p:nvPr/>
        </p:nvSpPr>
        <p:spPr>
          <a:xfrm>
            <a:off x="1373150" y="1221875"/>
            <a:ext cx="6784200" cy="35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Raleway"/>
                <a:ea typeface="Raleway"/>
                <a:cs typeface="Raleway"/>
                <a:sym typeface="Raleway"/>
              </a:rPr>
              <a:t>Make a counter using setInterval. Count up from 1, every second. </a:t>
            </a:r>
            <a:endParaRPr sz="2400">
              <a:latin typeface="Raleway"/>
              <a:ea typeface="Raleway"/>
              <a:cs typeface="Raleway"/>
              <a:sym typeface="Raleway"/>
            </a:endParaRPr>
          </a:p>
          <a:p>
            <a:pPr indent="0" lvl="0" marL="0" rtl="0" algn="l">
              <a:spcBef>
                <a:spcPts val="0"/>
              </a:spcBef>
              <a:spcAft>
                <a:spcPts val="0"/>
              </a:spcAft>
              <a:buNone/>
            </a:pPr>
            <a:r>
              <a:t/>
            </a:r>
            <a:endParaRPr sz="2400">
              <a:latin typeface="Raleway"/>
              <a:ea typeface="Raleway"/>
              <a:cs typeface="Raleway"/>
              <a:sym typeface="Raleway"/>
            </a:endParaRPr>
          </a:p>
          <a:p>
            <a:pPr indent="0" lvl="0" marL="0" rtl="0" algn="l">
              <a:spcBef>
                <a:spcPts val="0"/>
              </a:spcBef>
              <a:spcAft>
                <a:spcPts val="0"/>
              </a:spcAft>
              <a:buNone/>
            </a:pPr>
            <a:r>
              <a:rPr b="1" lang="en" sz="2400">
                <a:latin typeface="Raleway"/>
                <a:ea typeface="Raleway"/>
                <a:cs typeface="Raleway"/>
                <a:sym typeface="Raleway"/>
              </a:rPr>
              <a:t>Stretch: </a:t>
            </a:r>
            <a:r>
              <a:rPr lang="en" sz="2400">
                <a:latin typeface="Raleway"/>
                <a:ea typeface="Raleway"/>
                <a:cs typeface="Raleway"/>
                <a:sym typeface="Raleway"/>
              </a:rPr>
              <a:t>Create two counters, one for even numbers, one for odd. Run them at the same time. </a:t>
            </a:r>
            <a:endParaRPr sz="2400">
              <a:latin typeface="Raleway"/>
              <a:ea typeface="Raleway"/>
              <a:cs typeface="Raleway"/>
              <a:sym typeface="Raleway"/>
            </a:endParaRPr>
          </a:p>
          <a:p>
            <a:pPr indent="0" lvl="0" marL="0" rtl="0" algn="l">
              <a:spcBef>
                <a:spcPts val="0"/>
              </a:spcBef>
              <a:spcAft>
                <a:spcPts val="0"/>
              </a:spcAft>
              <a:buNone/>
            </a:pPr>
            <a:r>
              <a:t/>
            </a:r>
            <a:endParaRPr sz="2400">
              <a:latin typeface="Raleway"/>
              <a:ea typeface="Raleway"/>
              <a:cs typeface="Raleway"/>
              <a:sym typeface="Raleway"/>
            </a:endParaRPr>
          </a:p>
          <a:p>
            <a:pPr indent="0" lvl="0" marL="0" rtl="0" algn="l">
              <a:spcBef>
                <a:spcPts val="0"/>
              </a:spcBef>
              <a:spcAft>
                <a:spcPts val="0"/>
              </a:spcAft>
              <a:buNone/>
            </a:pPr>
            <a:r>
              <a:t/>
            </a:r>
            <a:endParaRPr sz="2400">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6"/>
          <p:cNvSpPr txBox="1"/>
          <p:nvPr>
            <p:ph type="title"/>
          </p:nvPr>
        </p:nvSpPr>
        <p:spPr>
          <a:xfrm>
            <a:off x="311700" y="14392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function?</a:t>
            </a:r>
            <a:endParaRPr/>
          </a:p>
        </p:txBody>
      </p:sp>
      <p:sp>
        <p:nvSpPr>
          <p:cNvPr id="88" name="Google Shape;88;p16"/>
          <p:cNvSpPr txBox="1"/>
          <p:nvPr/>
        </p:nvSpPr>
        <p:spPr>
          <a:xfrm>
            <a:off x="244375" y="740850"/>
            <a:ext cx="4899300" cy="3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a:ea typeface="Lato"/>
                <a:cs typeface="Lato"/>
                <a:sym typeface="Lato"/>
              </a:rPr>
              <a:t>As a baseline, a function is a set of instructions that you can pass around.  </a:t>
            </a:r>
            <a:endParaRPr sz="1800">
              <a:latin typeface="Lato"/>
              <a:ea typeface="Lato"/>
              <a:cs typeface="Lato"/>
              <a:sym typeface="Lato"/>
            </a:endParaRPr>
          </a:p>
          <a:p>
            <a:pPr indent="0" lvl="0" marL="0" rtl="0" algn="l">
              <a:spcBef>
                <a:spcPts val="0"/>
              </a:spcBef>
              <a:spcAft>
                <a:spcPts val="0"/>
              </a:spcAft>
              <a:buNone/>
            </a:pPr>
            <a:r>
              <a:t/>
            </a:r>
            <a:endParaRPr sz="1800">
              <a:latin typeface="Lato"/>
              <a:ea typeface="Lato"/>
              <a:cs typeface="Lato"/>
              <a:sym typeface="Lato"/>
            </a:endParaRPr>
          </a:p>
          <a:p>
            <a:pPr indent="0" lvl="0" marL="0" rtl="0" algn="l">
              <a:spcBef>
                <a:spcPts val="0"/>
              </a:spcBef>
              <a:spcAft>
                <a:spcPts val="0"/>
              </a:spcAft>
              <a:buNone/>
            </a:pPr>
            <a:r>
              <a:rPr lang="en" sz="1800">
                <a:latin typeface="Lato"/>
                <a:ea typeface="Lato"/>
                <a:cs typeface="Lato"/>
                <a:sym typeface="Lato"/>
              </a:rPr>
              <a:t>It’s a recipe. </a:t>
            </a:r>
            <a:endParaRPr sz="1800">
              <a:latin typeface="Lato"/>
              <a:ea typeface="Lato"/>
              <a:cs typeface="Lato"/>
              <a:sym typeface="Lato"/>
            </a:endParaRPr>
          </a:p>
          <a:p>
            <a:pPr indent="0" lvl="0" marL="0" rtl="0" algn="l">
              <a:spcBef>
                <a:spcPts val="0"/>
              </a:spcBef>
              <a:spcAft>
                <a:spcPts val="0"/>
              </a:spcAft>
              <a:buNone/>
            </a:pPr>
            <a:r>
              <a:t/>
            </a:r>
            <a:endParaRPr sz="1800">
              <a:latin typeface="Lato"/>
              <a:ea typeface="Lato"/>
              <a:cs typeface="Lato"/>
              <a:sym typeface="Lato"/>
            </a:endParaRPr>
          </a:p>
          <a:p>
            <a:pPr indent="0" lvl="0" marL="0" rtl="0" algn="l">
              <a:spcBef>
                <a:spcPts val="0"/>
              </a:spcBef>
              <a:spcAft>
                <a:spcPts val="0"/>
              </a:spcAft>
              <a:buNone/>
            </a:pPr>
            <a:r>
              <a:rPr lang="en" sz="1800">
                <a:latin typeface="Lato"/>
                <a:ea typeface="Lato"/>
                <a:cs typeface="Lato"/>
                <a:sym typeface="Lato"/>
              </a:rPr>
              <a:t>Imagine you went to a dinner party, and loved the jello </a:t>
            </a:r>
            <a:r>
              <a:rPr lang="en" sz="1800">
                <a:latin typeface="Lato"/>
                <a:ea typeface="Lato"/>
                <a:cs typeface="Lato"/>
                <a:sym typeface="Lato"/>
              </a:rPr>
              <a:t>centerpiece</a:t>
            </a:r>
            <a:r>
              <a:rPr lang="en" sz="1800">
                <a:latin typeface="Lato"/>
                <a:ea typeface="Lato"/>
                <a:cs typeface="Lato"/>
                <a:sym typeface="Lato"/>
              </a:rPr>
              <a:t>! You can’t live without it. But you aren’t the only one. It was such a smash hit, that 10 people would like the recipe too. What would be more efficient? </a:t>
            </a:r>
            <a:endParaRPr sz="1800">
              <a:latin typeface="Lato"/>
              <a:ea typeface="Lato"/>
              <a:cs typeface="Lato"/>
              <a:sym typeface="Lato"/>
            </a:endParaRPr>
          </a:p>
          <a:p>
            <a:pPr indent="0" lvl="0" marL="0" rtl="0" algn="l">
              <a:spcBef>
                <a:spcPts val="0"/>
              </a:spcBef>
              <a:spcAft>
                <a:spcPts val="0"/>
              </a:spcAft>
              <a:buNone/>
            </a:pPr>
            <a:r>
              <a:t/>
            </a:r>
            <a:endParaRPr sz="1800">
              <a:latin typeface="Lato"/>
              <a:ea typeface="Lato"/>
              <a:cs typeface="Lato"/>
              <a:sym typeface="Lato"/>
            </a:endParaRPr>
          </a:p>
          <a:p>
            <a:pPr indent="-342900" lvl="0" marL="457200" rtl="0" algn="l">
              <a:spcBef>
                <a:spcPts val="0"/>
              </a:spcBef>
              <a:spcAft>
                <a:spcPts val="0"/>
              </a:spcAft>
              <a:buSzPts val="1800"/>
              <a:buFont typeface="Lato"/>
              <a:buAutoNum type="arabicPeriod"/>
            </a:pPr>
            <a:r>
              <a:rPr lang="en" sz="1800">
                <a:latin typeface="Lato"/>
                <a:ea typeface="Lato"/>
                <a:cs typeface="Lato"/>
                <a:sym typeface="Lato"/>
              </a:rPr>
              <a:t>The host goes to every single person and tells them the instructions individually.</a:t>
            </a:r>
            <a:endParaRPr sz="1800">
              <a:latin typeface="Lato"/>
              <a:ea typeface="Lato"/>
              <a:cs typeface="Lato"/>
              <a:sym typeface="Lato"/>
            </a:endParaRPr>
          </a:p>
          <a:p>
            <a:pPr indent="-342900" lvl="0" marL="457200" rtl="0" algn="l">
              <a:spcBef>
                <a:spcPts val="0"/>
              </a:spcBef>
              <a:spcAft>
                <a:spcPts val="0"/>
              </a:spcAft>
              <a:buSzPts val="1800"/>
              <a:buFont typeface="Lato"/>
              <a:buAutoNum type="arabicPeriod"/>
            </a:pPr>
            <a:r>
              <a:rPr lang="en" sz="1800">
                <a:latin typeface="Lato"/>
                <a:ea typeface="Lato"/>
                <a:cs typeface="Lato"/>
                <a:sym typeface="Lato"/>
              </a:rPr>
              <a:t>The host writes down the set of instructions, and hands it out. </a:t>
            </a:r>
            <a:endParaRPr sz="1800">
              <a:latin typeface="Lato"/>
              <a:ea typeface="Lato"/>
              <a:cs typeface="Lato"/>
              <a:sym typeface="Lato"/>
            </a:endParaRPr>
          </a:p>
        </p:txBody>
      </p:sp>
      <p:pic>
        <p:nvPicPr>
          <p:cNvPr id="89" name="Google Shape;89;p16"/>
          <p:cNvPicPr preferRelativeResize="0"/>
          <p:nvPr/>
        </p:nvPicPr>
        <p:blipFill>
          <a:blip r:embed="rId3">
            <a:alphaModFix/>
          </a:blip>
          <a:stretch>
            <a:fillRect/>
          </a:stretch>
        </p:blipFill>
        <p:spPr>
          <a:xfrm>
            <a:off x="5482150" y="691550"/>
            <a:ext cx="2931300" cy="41630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43"/>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Will Happen?</a:t>
            </a:r>
            <a:endParaRPr/>
          </a:p>
        </p:txBody>
      </p:sp>
      <p:pic>
        <p:nvPicPr>
          <p:cNvPr id="278" name="Google Shape;278;p43"/>
          <p:cNvPicPr preferRelativeResize="0"/>
          <p:nvPr/>
        </p:nvPicPr>
        <p:blipFill rotWithShape="1">
          <a:blip r:embed="rId3">
            <a:alphaModFix/>
          </a:blip>
          <a:srcRect b="24469" l="20969" r="23229" t="34501"/>
          <a:stretch/>
        </p:blipFill>
        <p:spPr>
          <a:xfrm>
            <a:off x="747338" y="1303325"/>
            <a:ext cx="7928626" cy="32583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44"/>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clearInterval</a:t>
            </a:r>
            <a:endParaRPr/>
          </a:p>
        </p:txBody>
      </p:sp>
      <p:pic>
        <p:nvPicPr>
          <p:cNvPr id="284" name="Google Shape;284;p44"/>
          <p:cNvPicPr preferRelativeResize="0"/>
          <p:nvPr/>
        </p:nvPicPr>
        <p:blipFill rotWithShape="1">
          <a:blip r:embed="rId3">
            <a:alphaModFix/>
          </a:blip>
          <a:srcRect b="16743" l="1995" r="4746" t="25338"/>
          <a:stretch/>
        </p:blipFill>
        <p:spPr>
          <a:xfrm>
            <a:off x="186200" y="1303325"/>
            <a:ext cx="8520601" cy="2979050"/>
          </a:xfrm>
          <a:prstGeom prst="rect">
            <a:avLst/>
          </a:prstGeom>
          <a:noFill/>
          <a:ln>
            <a:noFill/>
          </a:ln>
        </p:spPr>
      </p:pic>
      <p:cxnSp>
        <p:nvCxnSpPr>
          <p:cNvPr id="285" name="Google Shape;285;p44"/>
          <p:cNvCxnSpPr/>
          <p:nvPr/>
        </p:nvCxnSpPr>
        <p:spPr>
          <a:xfrm flipH="1" rot="10800000">
            <a:off x="7484425" y="1815425"/>
            <a:ext cx="498600" cy="814500"/>
          </a:xfrm>
          <a:prstGeom prst="straightConnector1">
            <a:avLst/>
          </a:prstGeom>
          <a:noFill/>
          <a:ln cap="flat" cmpd="sng" w="9525">
            <a:solidFill>
              <a:schemeClr val="dk2"/>
            </a:solidFill>
            <a:prstDash val="solid"/>
            <a:round/>
            <a:headEnd len="med" w="med" type="none"/>
            <a:tailEnd len="med" w="med" type="triangle"/>
          </a:ln>
        </p:spPr>
      </p:cxnSp>
      <p:sp>
        <p:nvSpPr>
          <p:cNvPr id="286" name="Google Shape;286;p44"/>
          <p:cNvSpPr txBox="1"/>
          <p:nvPr/>
        </p:nvSpPr>
        <p:spPr>
          <a:xfrm>
            <a:off x="6716375" y="2536850"/>
            <a:ext cx="2211000" cy="7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a:ea typeface="Lato"/>
                <a:cs typeface="Lato"/>
                <a:sym typeface="Lato"/>
              </a:rPr>
              <a:t>Callback function</a:t>
            </a:r>
            <a:endParaRPr sz="1800">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45"/>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a:t>
            </a:r>
            <a:endParaRPr/>
          </a:p>
        </p:txBody>
      </p:sp>
      <p:sp>
        <p:nvSpPr>
          <p:cNvPr id="292" name="Google Shape;292;p45"/>
          <p:cNvSpPr txBox="1"/>
          <p:nvPr/>
        </p:nvSpPr>
        <p:spPr>
          <a:xfrm>
            <a:off x="1373150" y="1221875"/>
            <a:ext cx="6784200" cy="35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Raleway"/>
                <a:ea typeface="Raleway"/>
                <a:cs typeface="Raleway"/>
                <a:sym typeface="Raleway"/>
              </a:rPr>
              <a:t>Use setInterval to log “ </a:t>
            </a:r>
            <a:r>
              <a:rPr b="1" lang="en" sz="2400">
                <a:latin typeface="Raleway"/>
                <a:ea typeface="Raleway"/>
                <a:cs typeface="Raleway"/>
                <a:sym typeface="Raleway"/>
              </a:rPr>
              <a:t>. </a:t>
            </a:r>
            <a:r>
              <a:rPr lang="en" sz="2400">
                <a:latin typeface="Raleway"/>
                <a:ea typeface="Raleway"/>
                <a:cs typeface="Raleway"/>
                <a:sym typeface="Raleway"/>
              </a:rPr>
              <a:t>“ to the console every second. Stop the logging after 10 seconds have passed. </a:t>
            </a:r>
            <a:endParaRPr sz="2400">
              <a:latin typeface="Raleway"/>
              <a:ea typeface="Raleway"/>
              <a:cs typeface="Raleway"/>
              <a:sym typeface="Raleway"/>
            </a:endParaRPr>
          </a:p>
          <a:p>
            <a:pPr indent="0" lvl="0" marL="0" rtl="0" algn="l">
              <a:spcBef>
                <a:spcPts val="0"/>
              </a:spcBef>
              <a:spcAft>
                <a:spcPts val="0"/>
              </a:spcAft>
              <a:buNone/>
            </a:pPr>
            <a:r>
              <a:rPr lang="en" sz="2400">
                <a:latin typeface="Raleway"/>
                <a:ea typeface="Raleway"/>
                <a:cs typeface="Raleway"/>
                <a:sym typeface="Raleway"/>
              </a:rPr>
              <a:t>Hint: use setTimeout to stop it. </a:t>
            </a:r>
            <a:endParaRPr sz="2400">
              <a:latin typeface="Raleway"/>
              <a:ea typeface="Raleway"/>
              <a:cs typeface="Raleway"/>
              <a:sym typeface="Raleway"/>
            </a:endParaRPr>
          </a:p>
          <a:p>
            <a:pPr indent="0" lvl="0" marL="0" rtl="0" algn="l">
              <a:spcBef>
                <a:spcPts val="0"/>
              </a:spcBef>
              <a:spcAft>
                <a:spcPts val="0"/>
              </a:spcAft>
              <a:buNone/>
            </a:pPr>
            <a:r>
              <a:t/>
            </a:r>
            <a:endParaRPr sz="2400">
              <a:latin typeface="Raleway"/>
              <a:ea typeface="Raleway"/>
              <a:cs typeface="Raleway"/>
              <a:sym typeface="Raleway"/>
            </a:endParaRPr>
          </a:p>
          <a:p>
            <a:pPr indent="0" lvl="0" marL="0" rtl="0" algn="l">
              <a:spcBef>
                <a:spcPts val="0"/>
              </a:spcBef>
              <a:spcAft>
                <a:spcPts val="0"/>
              </a:spcAft>
              <a:buNone/>
            </a:pPr>
            <a:r>
              <a:rPr b="1" lang="en" sz="2400">
                <a:latin typeface="Raleway"/>
                <a:ea typeface="Raleway"/>
                <a:cs typeface="Raleway"/>
                <a:sym typeface="Raleway"/>
              </a:rPr>
              <a:t>Stretch: </a:t>
            </a:r>
            <a:r>
              <a:rPr lang="en" sz="2400">
                <a:latin typeface="Raleway"/>
                <a:ea typeface="Raleway"/>
                <a:cs typeface="Raleway"/>
                <a:sym typeface="Raleway"/>
              </a:rPr>
              <a:t>Build a blast-off countdown using setInterval. </a:t>
            </a:r>
            <a:endParaRPr sz="2400">
              <a:latin typeface="Raleway"/>
              <a:ea typeface="Raleway"/>
              <a:cs typeface="Raleway"/>
              <a:sym typeface="Raleway"/>
            </a:endParaRPr>
          </a:p>
          <a:p>
            <a:pPr indent="0" lvl="0" marL="0" rtl="0" algn="l">
              <a:spcBef>
                <a:spcPts val="0"/>
              </a:spcBef>
              <a:spcAft>
                <a:spcPts val="0"/>
              </a:spcAft>
              <a:buNone/>
            </a:pPr>
            <a:r>
              <a:rPr lang="en" sz="2400">
                <a:latin typeface="Raleway"/>
                <a:ea typeface="Raleway"/>
                <a:cs typeface="Raleway"/>
                <a:sym typeface="Raleway"/>
              </a:rPr>
              <a:t>10 9 8 7 6 5 4 3 2 1 Blast Off!!</a:t>
            </a:r>
            <a:endParaRPr sz="2400">
              <a:latin typeface="Raleway"/>
              <a:ea typeface="Raleway"/>
              <a:cs typeface="Raleway"/>
              <a:sym typeface="Raleway"/>
            </a:endParaRPr>
          </a:p>
          <a:p>
            <a:pPr indent="0" lvl="0" marL="0" rtl="0" algn="l">
              <a:spcBef>
                <a:spcPts val="0"/>
              </a:spcBef>
              <a:spcAft>
                <a:spcPts val="0"/>
              </a:spcAft>
              <a:buNone/>
            </a:pPr>
            <a:r>
              <a:t/>
            </a:r>
            <a:endParaRPr sz="2400">
              <a:latin typeface="Raleway"/>
              <a:ea typeface="Raleway"/>
              <a:cs typeface="Raleway"/>
              <a:sym typeface="Raleway"/>
            </a:endParaRPr>
          </a:p>
          <a:p>
            <a:pPr indent="0" lvl="0" marL="0" rtl="0" algn="l">
              <a:spcBef>
                <a:spcPts val="0"/>
              </a:spcBef>
              <a:spcAft>
                <a:spcPts val="0"/>
              </a:spcAft>
              <a:buNone/>
            </a:pPr>
            <a:r>
              <a:t/>
            </a:r>
            <a:endParaRPr sz="2400">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7"/>
          <p:cNvSpPr txBox="1"/>
          <p:nvPr/>
        </p:nvSpPr>
        <p:spPr>
          <a:xfrm>
            <a:off x="311700" y="349075"/>
            <a:ext cx="8520600" cy="45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Lato"/>
                <a:ea typeface="Lato"/>
                <a:cs typeface="Lato"/>
                <a:sym typeface="Lato"/>
              </a:rPr>
              <a:t>The second option, of course. Option one is like </a:t>
            </a:r>
            <a:r>
              <a:rPr lang="en" sz="2400">
                <a:latin typeface="Lato"/>
                <a:ea typeface="Lato"/>
                <a:cs typeface="Lato"/>
                <a:sym typeface="Lato"/>
              </a:rPr>
              <a:t>rewriting</a:t>
            </a:r>
            <a:r>
              <a:rPr lang="en" sz="2400">
                <a:latin typeface="Lato"/>
                <a:ea typeface="Lato"/>
                <a:cs typeface="Lato"/>
                <a:sym typeface="Lato"/>
              </a:rPr>
              <a:t> the same code over and over. That is not efficient, or DRY, as developers say: </a:t>
            </a:r>
            <a:endParaRPr sz="2400">
              <a:latin typeface="Lato"/>
              <a:ea typeface="Lato"/>
              <a:cs typeface="Lato"/>
              <a:sym typeface="Lato"/>
            </a:endParaRPr>
          </a:p>
          <a:p>
            <a:pPr indent="0" lvl="0" marL="0" rtl="0" algn="l">
              <a:spcBef>
                <a:spcPts val="0"/>
              </a:spcBef>
              <a:spcAft>
                <a:spcPts val="0"/>
              </a:spcAft>
              <a:buNone/>
            </a:pPr>
            <a:r>
              <a:t/>
            </a:r>
            <a:endParaRPr sz="2400">
              <a:latin typeface="Lato"/>
              <a:ea typeface="Lato"/>
              <a:cs typeface="Lato"/>
              <a:sym typeface="Lato"/>
            </a:endParaRPr>
          </a:p>
          <a:p>
            <a:pPr indent="0" lvl="0" marL="0" rtl="0" algn="ctr">
              <a:spcBef>
                <a:spcPts val="0"/>
              </a:spcBef>
              <a:spcAft>
                <a:spcPts val="0"/>
              </a:spcAft>
              <a:buNone/>
            </a:pPr>
            <a:r>
              <a:rPr lang="en" sz="3000">
                <a:latin typeface="Lato"/>
                <a:ea typeface="Lato"/>
                <a:cs typeface="Lato"/>
                <a:sym typeface="Lato"/>
              </a:rPr>
              <a:t>D - Don’t</a:t>
            </a:r>
            <a:endParaRPr sz="3000">
              <a:latin typeface="Lato"/>
              <a:ea typeface="Lato"/>
              <a:cs typeface="Lato"/>
              <a:sym typeface="Lato"/>
            </a:endParaRPr>
          </a:p>
          <a:p>
            <a:pPr indent="0" lvl="0" marL="0" rtl="0" algn="ctr">
              <a:spcBef>
                <a:spcPts val="0"/>
              </a:spcBef>
              <a:spcAft>
                <a:spcPts val="0"/>
              </a:spcAft>
              <a:buNone/>
            </a:pPr>
            <a:r>
              <a:rPr lang="en" sz="3000">
                <a:latin typeface="Lato"/>
                <a:ea typeface="Lato"/>
                <a:cs typeface="Lato"/>
                <a:sym typeface="Lato"/>
              </a:rPr>
              <a:t>R - Repeat</a:t>
            </a:r>
            <a:endParaRPr sz="3000">
              <a:latin typeface="Lato"/>
              <a:ea typeface="Lato"/>
              <a:cs typeface="Lato"/>
              <a:sym typeface="Lato"/>
            </a:endParaRPr>
          </a:p>
          <a:p>
            <a:pPr indent="0" lvl="0" marL="0" rtl="0" algn="ctr">
              <a:spcBef>
                <a:spcPts val="0"/>
              </a:spcBef>
              <a:spcAft>
                <a:spcPts val="0"/>
              </a:spcAft>
              <a:buNone/>
            </a:pPr>
            <a:r>
              <a:rPr lang="en" sz="3000">
                <a:latin typeface="Lato"/>
                <a:ea typeface="Lato"/>
                <a:cs typeface="Lato"/>
                <a:sym typeface="Lato"/>
              </a:rPr>
              <a:t>Y - Yourself</a:t>
            </a:r>
            <a:endParaRPr sz="3000">
              <a:latin typeface="Lato"/>
              <a:ea typeface="Lato"/>
              <a:cs typeface="Lato"/>
              <a:sym typeface="Lato"/>
            </a:endParaRPr>
          </a:p>
          <a:p>
            <a:pPr indent="0" lvl="0" marL="0" rtl="0" algn="l">
              <a:spcBef>
                <a:spcPts val="0"/>
              </a:spcBef>
              <a:spcAft>
                <a:spcPts val="0"/>
              </a:spcAft>
              <a:buNone/>
            </a:pPr>
            <a:r>
              <a:t/>
            </a:r>
            <a:endParaRPr sz="2400">
              <a:latin typeface="Lato"/>
              <a:ea typeface="Lato"/>
              <a:cs typeface="Lato"/>
              <a:sym typeface="Lato"/>
            </a:endParaRPr>
          </a:p>
          <a:p>
            <a:pPr indent="0" lvl="0" marL="0" rtl="0" algn="l">
              <a:spcBef>
                <a:spcPts val="0"/>
              </a:spcBef>
              <a:spcAft>
                <a:spcPts val="0"/>
              </a:spcAft>
              <a:buNone/>
            </a:pPr>
            <a:r>
              <a:rPr lang="en" sz="2400">
                <a:latin typeface="Lato"/>
                <a:ea typeface="Lato"/>
                <a:cs typeface="Lato"/>
                <a:sym typeface="Lato"/>
              </a:rPr>
              <a:t>Always write your code in a concise way as possible. Put repeated code into functions.</a:t>
            </a:r>
            <a:endParaRPr sz="2400">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8"/>
          <p:cNvSpPr/>
          <p:nvPr/>
        </p:nvSpPr>
        <p:spPr>
          <a:xfrm>
            <a:off x="442200" y="1168950"/>
            <a:ext cx="3572400" cy="3816900"/>
          </a:xfrm>
          <a:prstGeom prst="roundRect">
            <a:avLst>
              <a:gd fmla="val 6514" name="adj"/>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8"/>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 to the Jello...</a:t>
            </a:r>
            <a:endParaRPr/>
          </a:p>
        </p:txBody>
      </p:sp>
      <p:cxnSp>
        <p:nvCxnSpPr>
          <p:cNvPr id="101" name="Google Shape;101;p18"/>
          <p:cNvCxnSpPr/>
          <p:nvPr/>
        </p:nvCxnSpPr>
        <p:spPr>
          <a:xfrm>
            <a:off x="4328925" y="1466250"/>
            <a:ext cx="0" cy="2862600"/>
          </a:xfrm>
          <a:prstGeom prst="straightConnector1">
            <a:avLst/>
          </a:prstGeom>
          <a:noFill/>
          <a:ln cap="flat" cmpd="sng" w="28575">
            <a:solidFill>
              <a:schemeClr val="dk2"/>
            </a:solidFill>
            <a:prstDash val="solid"/>
            <a:round/>
            <a:headEnd len="med" w="med" type="none"/>
            <a:tailEnd len="med" w="med" type="none"/>
          </a:ln>
        </p:spPr>
      </p:cxnSp>
      <p:sp>
        <p:nvSpPr>
          <p:cNvPr id="102" name="Google Shape;102;p18"/>
          <p:cNvSpPr txBox="1"/>
          <p:nvPr/>
        </p:nvSpPr>
        <p:spPr>
          <a:xfrm>
            <a:off x="558575" y="1185850"/>
            <a:ext cx="3351300" cy="3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Amazing Jello Fantastico</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Ingredients: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O</a:t>
            </a:r>
            <a:r>
              <a:rPr lang="en">
                <a:latin typeface="Lato"/>
                <a:ea typeface="Lato"/>
                <a:cs typeface="Lato"/>
                <a:sym typeface="Lato"/>
              </a:rPr>
              <a:t>ne package </a:t>
            </a:r>
            <a:r>
              <a:rPr lang="en">
                <a:latin typeface="Lato"/>
                <a:ea typeface="Lato"/>
                <a:cs typeface="Lato"/>
                <a:sym typeface="Lato"/>
              </a:rPr>
              <a:t>lime jello</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1 cup sliced cucumber</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1 cup sliced onions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2 cups </a:t>
            </a:r>
            <a:r>
              <a:rPr lang="en">
                <a:latin typeface="Lato"/>
                <a:ea typeface="Lato"/>
                <a:cs typeface="Lato"/>
                <a:sym typeface="Lato"/>
              </a:rPr>
              <a:t>maraschino</a:t>
            </a:r>
            <a:r>
              <a:rPr lang="en">
                <a:latin typeface="Lato"/>
                <a:ea typeface="Lato"/>
                <a:cs typeface="Lato"/>
                <a:sym typeface="Lato"/>
              </a:rPr>
              <a:t> cherries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3 cups sliced olives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Instructions:</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Prepare jello according to package directions in a large bowl.</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Mix the rest of the ingredients in with the jello.</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Pour mixture into mould.</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Let set in fridge overnight.</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De-mould and enjoy.</a:t>
            </a:r>
            <a:endParaRPr>
              <a:latin typeface="Lato"/>
              <a:ea typeface="Lato"/>
              <a:cs typeface="Lato"/>
              <a:sym typeface="Lato"/>
            </a:endParaRPr>
          </a:p>
        </p:txBody>
      </p:sp>
      <p:sp>
        <p:nvSpPr>
          <p:cNvPr id="103" name="Google Shape;103;p18"/>
          <p:cNvSpPr txBox="1"/>
          <p:nvPr/>
        </p:nvSpPr>
        <p:spPr>
          <a:xfrm>
            <a:off x="4992225" y="1303325"/>
            <a:ext cx="3619200" cy="33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04" name="Google Shape;104;p18"/>
          <p:cNvSpPr/>
          <p:nvPr/>
        </p:nvSpPr>
        <p:spPr>
          <a:xfrm>
            <a:off x="4584925" y="274375"/>
            <a:ext cx="4363800" cy="4531500"/>
          </a:xfrm>
          <a:prstGeom prst="roundRect">
            <a:avLst>
              <a:gd fmla="val 6514" name="adj"/>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8"/>
          <p:cNvSpPr txBox="1"/>
          <p:nvPr/>
        </p:nvSpPr>
        <p:spPr>
          <a:xfrm>
            <a:off x="4747975" y="410700"/>
            <a:ext cx="4363800" cy="4322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2"/>
              </a:buClr>
              <a:buSzPts val="1100"/>
              <a:buFont typeface="Arial"/>
              <a:buNone/>
            </a:pPr>
            <a:r>
              <a:rPr lang="en">
                <a:solidFill>
                  <a:srgbClr val="0000FF"/>
                </a:solidFill>
                <a:latin typeface="Courier New"/>
                <a:ea typeface="Courier New"/>
                <a:cs typeface="Courier New"/>
                <a:sym typeface="Courier New"/>
              </a:rPr>
              <a:t>function</a:t>
            </a:r>
            <a:r>
              <a:rPr lang="en">
                <a:solidFill>
                  <a:schemeClr val="dk2"/>
                </a:solidFill>
                <a:latin typeface="Courier New"/>
                <a:ea typeface="Courier New"/>
                <a:cs typeface="Courier New"/>
                <a:sym typeface="Courier New"/>
              </a:rPr>
              <a:t> amazingJelloFantastico(jello, veg1, veg2, fruit, otherIng ){</a:t>
            </a:r>
            <a:endParaRPr>
              <a:solidFill>
                <a:schemeClr val="dk2"/>
              </a:solidFill>
              <a:latin typeface="Courier New"/>
              <a:ea typeface="Courier New"/>
              <a:cs typeface="Courier New"/>
              <a:sym typeface="Courier New"/>
            </a:endParaRPr>
          </a:p>
          <a:p>
            <a:pPr indent="0" lvl="0" marL="0" rtl="0" algn="l">
              <a:lnSpc>
                <a:spcPct val="150000"/>
              </a:lnSpc>
              <a:spcBef>
                <a:spcPts val="0"/>
              </a:spcBef>
              <a:spcAft>
                <a:spcPts val="0"/>
              </a:spcAft>
              <a:buClr>
                <a:schemeClr val="dk2"/>
              </a:buClr>
              <a:buSzPts val="1100"/>
              <a:buFont typeface="Arial"/>
              <a:buNone/>
            </a:pPr>
            <a:r>
              <a:rPr lang="en">
                <a:solidFill>
                  <a:schemeClr val="dk2"/>
                </a:solidFill>
                <a:latin typeface="Courier New"/>
                <a:ea typeface="Courier New"/>
                <a:cs typeface="Courier New"/>
                <a:sym typeface="Courier New"/>
              </a:rPr>
              <a:t> </a:t>
            </a:r>
            <a:r>
              <a:rPr lang="en">
                <a:solidFill>
                  <a:srgbClr val="0000FF"/>
                </a:solidFill>
                <a:latin typeface="Courier New"/>
                <a:ea typeface="Courier New"/>
                <a:cs typeface="Courier New"/>
                <a:sym typeface="Courier New"/>
              </a:rPr>
              <a:t>let</a:t>
            </a:r>
            <a:r>
              <a:rPr lang="en">
                <a:solidFill>
                  <a:schemeClr val="dk2"/>
                </a:solidFill>
                <a:latin typeface="Courier New"/>
                <a:ea typeface="Courier New"/>
                <a:cs typeface="Courier New"/>
                <a:sym typeface="Courier New"/>
              </a:rPr>
              <a:t> mix = </a:t>
            </a:r>
            <a:r>
              <a:rPr lang="en">
                <a:solidFill>
                  <a:srgbClr val="A31515"/>
                </a:solidFill>
                <a:latin typeface="Courier New"/>
                <a:ea typeface="Courier New"/>
                <a:cs typeface="Courier New"/>
                <a:sym typeface="Courier New"/>
              </a:rPr>
              <a:t>"Stir"</a:t>
            </a:r>
            <a:r>
              <a:rPr lang="en">
                <a:solidFill>
                  <a:schemeClr val="dk2"/>
                </a:solidFill>
                <a:latin typeface="Courier New"/>
                <a:ea typeface="Courier New"/>
                <a:cs typeface="Courier New"/>
                <a:sym typeface="Courier New"/>
              </a:rPr>
              <a:t>;</a:t>
            </a:r>
            <a:endParaRPr>
              <a:solidFill>
                <a:schemeClr val="dk2"/>
              </a:solidFill>
              <a:latin typeface="Courier New"/>
              <a:ea typeface="Courier New"/>
              <a:cs typeface="Courier New"/>
              <a:sym typeface="Courier New"/>
            </a:endParaRPr>
          </a:p>
          <a:p>
            <a:pPr indent="0" lvl="0" marL="0" rtl="0" algn="l">
              <a:lnSpc>
                <a:spcPct val="150000"/>
              </a:lnSpc>
              <a:spcBef>
                <a:spcPts val="0"/>
              </a:spcBef>
              <a:spcAft>
                <a:spcPts val="0"/>
              </a:spcAft>
              <a:buClr>
                <a:schemeClr val="dk2"/>
              </a:buClr>
              <a:buSzPts val="1100"/>
              <a:buFont typeface="Arial"/>
              <a:buNone/>
            </a:pPr>
            <a:r>
              <a:rPr lang="en">
                <a:solidFill>
                  <a:schemeClr val="dk2"/>
                </a:solidFill>
                <a:latin typeface="Courier New"/>
                <a:ea typeface="Courier New"/>
                <a:cs typeface="Courier New"/>
                <a:sym typeface="Courier New"/>
              </a:rPr>
              <a:t> jello = jello + mix;</a:t>
            </a:r>
            <a:endParaRPr>
              <a:solidFill>
                <a:schemeClr val="dk2"/>
              </a:solidFill>
              <a:latin typeface="Courier New"/>
              <a:ea typeface="Courier New"/>
              <a:cs typeface="Courier New"/>
              <a:sym typeface="Courier New"/>
            </a:endParaRPr>
          </a:p>
          <a:p>
            <a:pPr indent="0" lvl="0" marL="0" rtl="0" algn="l">
              <a:lnSpc>
                <a:spcPct val="150000"/>
              </a:lnSpc>
              <a:spcBef>
                <a:spcPts val="0"/>
              </a:spcBef>
              <a:spcAft>
                <a:spcPts val="0"/>
              </a:spcAft>
              <a:buClr>
                <a:schemeClr val="dk2"/>
              </a:buClr>
              <a:buSzPts val="1100"/>
              <a:buFont typeface="Arial"/>
              <a:buNone/>
            </a:pPr>
            <a:r>
              <a:rPr lang="en">
                <a:solidFill>
                  <a:schemeClr val="dk2"/>
                </a:solidFill>
                <a:latin typeface="Courier New"/>
                <a:ea typeface="Courier New"/>
                <a:cs typeface="Courier New"/>
                <a:sym typeface="Courier New"/>
              </a:rPr>
              <a:t> </a:t>
            </a:r>
            <a:r>
              <a:rPr lang="en">
                <a:solidFill>
                  <a:srgbClr val="0000FF"/>
                </a:solidFill>
                <a:latin typeface="Courier New"/>
                <a:ea typeface="Courier New"/>
                <a:cs typeface="Courier New"/>
                <a:sym typeface="Courier New"/>
              </a:rPr>
              <a:t>let</a:t>
            </a:r>
            <a:r>
              <a:rPr lang="en">
                <a:solidFill>
                  <a:schemeClr val="dk2"/>
                </a:solidFill>
                <a:latin typeface="Courier New"/>
                <a:ea typeface="Courier New"/>
                <a:cs typeface="Courier New"/>
                <a:sym typeface="Courier New"/>
              </a:rPr>
              <a:t> result = jello + veg1 + veg2 + fruit + otherIng;</a:t>
            </a:r>
            <a:endParaRPr>
              <a:solidFill>
                <a:schemeClr val="dk2"/>
              </a:solidFill>
              <a:latin typeface="Courier New"/>
              <a:ea typeface="Courier New"/>
              <a:cs typeface="Courier New"/>
              <a:sym typeface="Courier New"/>
            </a:endParaRPr>
          </a:p>
          <a:p>
            <a:pPr indent="0" lvl="0" marL="0" rtl="0" algn="l">
              <a:lnSpc>
                <a:spcPct val="150000"/>
              </a:lnSpc>
              <a:spcBef>
                <a:spcPts val="0"/>
              </a:spcBef>
              <a:spcAft>
                <a:spcPts val="0"/>
              </a:spcAft>
              <a:buClr>
                <a:schemeClr val="dk2"/>
              </a:buClr>
              <a:buSzPts val="1100"/>
              <a:buFont typeface="Arial"/>
              <a:buNone/>
            </a:pPr>
            <a:r>
              <a:rPr lang="en">
                <a:solidFill>
                  <a:schemeClr val="dk2"/>
                </a:solidFill>
                <a:latin typeface="Courier New"/>
                <a:ea typeface="Courier New"/>
                <a:cs typeface="Courier New"/>
                <a:sym typeface="Courier New"/>
              </a:rPr>
              <a:t> result = result + mix;</a:t>
            </a:r>
            <a:endParaRPr>
              <a:solidFill>
                <a:schemeClr val="dk2"/>
              </a:solidFill>
              <a:latin typeface="Courier New"/>
              <a:ea typeface="Courier New"/>
              <a:cs typeface="Courier New"/>
              <a:sym typeface="Courier New"/>
            </a:endParaRPr>
          </a:p>
          <a:p>
            <a:pPr indent="0" lvl="0" marL="0" rtl="0" algn="l">
              <a:lnSpc>
                <a:spcPct val="150000"/>
              </a:lnSpc>
              <a:spcBef>
                <a:spcPts val="0"/>
              </a:spcBef>
              <a:spcAft>
                <a:spcPts val="0"/>
              </a:spcAft>
              <a:buClr>
                <a:schemeClr val="dk2"/>
              </a:buClr>
              <a:buSzPts val="1100"/>
              <a:buFont typeface="Arial"/>
              <a:buNone/>
            </a:pPr>
            <a:r>
              <a:rPr lang="en">
                <a:solidFill>
                  <a:schemeClr val="dk2"/>
                </a:solidFill>
                <a:latin typeface="Courier New"/>
                <a:ea typeface="Courier New"/>
                <a:cs typeface="Courier New"/>
                <a:sym typeface="Courier New"/>
              </a:rPr>
              <a:t> </a:t>
            </a:r>
            <a:r>
              <a:rPr lang="en">
                <a:solidFill>
                  <a:srgbClr val="0000FF"/>
                </a:solidFill>
                <a:latin typeface="Courier New"/>
                <a:ea typeface="Courier New"/>
                <a:cs typeface="Courier New"/>
                <a:sym typeface="Courier New"/>
              </a:rPr>
              <a:t>return</a:t>
            </a:r>
            <a:r>
              <a:rPr lang="en">
                <a:solidFill>
                  <a:schemeClr val="dk2"/>
                </a:solidFill>
                <a:latin typeface="Courier New"/>
                <a:ea typeface="Courier New"/>
                <a:cs typeface="Courier New"/>
                <a:sym typeface="Courier New"/>
              </a:rPr>
              <a:t> result;</a:t>
            </a:r>
            <a:endParaRPr>
              <a:solidFill>
                <a:schemeClr val="dk2"/>
              </a:solidFill>
              <a:latin typeface="Courier New"/>
              <a:ea typeface="Courier New"/>
              <a:cs typeface="Courier New"/>
              <a:sym typeface="Courier New"/>
            </a:endParaRPr>
          </a:p>
          <a:p>
            <a:pPr indent="0" lvl="0" marL="0" rtl="0" algn="l">
              <a:lnSpc>
                <a:spcPct val="150000"/>
              </a:lnSpc>
              <a:spcBef>
                <a:spcPts val="0"/>
              </a:spcBef>
              <a:spcAft>
                <a:spcPts val="0"/>
              </a:spcAft>
              <a:buClr>
                <a:schemeClr val="dk2"/>
              </a:buClr>
              <a:buSzPts val="1100"/>
              <a:buFont typeface="Arial"/>
              <a:buNone/>
            </a:pPr>
            <a:r>
              <a:rPr lang="en">
                <a:solidFill>
                  <a:schemeClr val="dk2"/>
                </a:solidFill>
                <a:latin typeface="Courier New"/>
                <a:ea typeface="Courier New"/>
                <a:cs typeface="Courier New"/>
                <a:sym typeface="Courier New"/>
              </a:rPr>
              <a:t>}</a:t>
            </a:r>
            <a:endParaRPr>
              <a:solidFill>
                <a:schemeClr val="dk2"/>
              </a:solidFill>
              <a:latin typeface="Courier New"/>
              <a:ea typeface="Courier New"/>
              <a:cs typeface="Courier New"/>
              <a:sym typeface="Courier New"/>
            </a:endParaRPr>
          </a:p>
          <a:p>
            <a:pPr indent="0" lvl="0" marL="0" rtl="0" algn="l">
              <a:lnSpc>
                <a:spcPct val="150000"/>
              </a:lnSpc>
              <a:spcBef>
                <a:spcPts val="0"/>
              </a:spcBef>
              <a:spcAft>
                <a:spcPts val="0"/>
              </a:spcAft>
              <a:buClr>
                <a:schemeClr val="dk2"/>
              </a:buClr>
              <a:buSzPts val="1100"/>
              <a:buFont typeface="Arial"/>
              <a:buNone/>
            </a:pPr>
            <a:r>
              <a:t/>
            </a:r>
            <a:endParaRPr>
              <a:solidFill>
                <a:schemeClr val="dk2"/>
              </a:solidFill>
              <a:latin typeface="Courier New"/>
              <a:ea typeface="Courier New"/>
              <a:cs typeface="Courier New"/>
              <a:sym typeface="Courier New"/>
            </a:endParaRPr>
          </a:p>
          <a:p>
            <a:pPr indent="0" lvl="0" marL="0" rtl="0" algn="l">
              <a:lnSpc>
                <a:spcPct val="150000"/>
              </a:lnSpc>
              <a:spcBef>
                <a:spcPts val="0"/>
              </a:spcBef>
              <a:spcAft>
                <a:spcPts val="0"/>
              </a:spcAft>
              <a:buClr>
                <a:schemeClr val="dk2"/>
              </a:buClr>
              <a:buSzPts val="1100"/>
              <a:buFont typeface="Arial"/>
              <a:buNone/>
            </a:pPr>
            <a:r>
              <a:rPr lang="en">
                <a:solidFill>
                  <a:schemeClr val="dk2"/>
                </a:solidFill>
                <a:latin typeface="Courier New"/>
                <a:ea typeface="Courier New"/>
                <a:cs typeface="Courier New"/>
                <a:sym typeface="Courier New"/>
              </a:rPr>
              <a:t>amazingJelloFantastico(</a:t>
            </a:r>
            <a:r>
              <a:rPr lang="en">
                <a:solidFill>
                  <a:srgbClr val="A31515"/>
                </a:solidFill>
                <a:latin typeface="Courier New"/>
                <a:ea typeface="Courier New"/>
                <a:cs typeface="Courier New"/>
                <a:sym typeface="Courier New"/>
              </a:rPr>
              <a:t>"lime"</a:t>
            </a:r>
            <a:r>
              <a:rPr lang="en">
                <a:solidFill>
                  <a:schemeClr val="dk2"/>
                </a:solidFill>
                <a:latin typeface="Courier New"/>
                <a:ea typeface="Courier New"/>
                <a:cs typeface="Courier New"/>
                <a:sym typeface="Courier New"/>
              </a:rPr>
              <a:t>, </a:t>
            </a:r>
            <a:r>
              <a:rPr lang="en">
                <a:solidFill>
                  <a:srgbClr val="A31515"/>
                </a:solidFill>
                <a:latin typeface="Courier New"/>
                <a:ea typeface="Courier New"/>
                <a:cs typeface="Courier New"/>
                <a:sym typeface="Courier New"/>
              </a:rPr>
              <a:t>"cucumber"</a:t>
            </a:r>
            <a:r>
              <a:rPr lang="en">
                <a:solidFill>
                  <a:schemeClr val="dk2"/>
                </a:solidFill>
                <a:latin typeface="Courier New"/>
                <a:ea typeface="Courier New"/>
                <a:cs typeface="Courier New"/>
                <a:sym typeface="Courier New"/>
              </a:rPr>
              <a:t>, </a:t>
            </a:r>
            <a:r>
              <a:rPr lang="en">
                <a:solidFill>
                  <a:srgbClr val="A31515"/>
                </a:solidFill>
                <a:latin typeface="Courier New"/>
                <a:ea typeface="Courier New"/>
                <a:cs typeface="Courier New"/>
                <a:sym typeface="Courier New"/>
              </a:rPr>
              <a:t>"onions"</a:t>
            </a:r>
            <a:r>
              <a:rPr lang="en">
                <a:solidFill>
                  <a:schemeClr val="dk2"/>
                </a:solidFill>
                <a:latin typeface="Courier New"/>
                <a:ea typeface="Courier New"/>
                <a:cs typeface="Courier New"/>
                <a:sym typeface="Courier New"/>
              </a:rPr>
              <a:t>, </a:t>
            </a:r>
            <a:r>
              <a:rPr lang="en">
                <a:solidFill>
                  <a:srgbClr val="A31515"/>
                </a:solidFill>
                <a:latin typeface="Courier New"/>
                <a:ea typeface="Courier New"/>
                <a:cs typeface="Courier New"/>
                <a:sym typeface="Courier New"/>
              </a:rPr>
              <a:t>"maraschino cherries"</a:t>
            </a:r>
            <a:r>
              <a:rPr lang="en">
                <a:solidFill>
                  <a:schemeClr val="dk2"/>
                </a:solidFill>
                <a:latin typeface="Courier New"/>
                <a:ea typeface="Courier New"/>
                <a:cs typeface="Courier New"/>
                <a:sym typeface="Courier New"/>
              </a:rPr>
              <a:t>, </a:t>
            </a:r>
            <a:r>
              <a:rPr lang="en">
                <a:solidFill>
                  <a:srgbClr val="A31515"/>
                </a:solidFill>
                <a:latin typeface="Courier New"/>
                <a:ea typeface="Courier New"/>
                <a:cs typeface="Courier New"/>
                <a:sym typeface="Courier New"/>
              </a:rPr>
              <a:t>"sliced olives"</a:t>
            </a:r>
            <a:r>
              <a:rPr lang="en">
                <a:solidFill>
                  <a:schemeClr val="dk2"/>
                </a:solidFill>
                <a:latin typeface="Courier New"/>
                <a:ea typeface="Courier New"/>
                <a:cs typeface="Courier New"/>
                <a:sym typeface="Courier New"/>
              </a:rPr>
              <a:t>);</a:t>
            </a:r>
            <a:endParaRPr>
              <a:solidFill>
                <a:schemeClr val="dk2"/>
              </a:solidFill>
              <a:latin typeface="Courier New"/>
              <a:ea typeface="Courier New"/>
              <a:cs typeface="Courier New"/>
              <a:sym typeface="Courier New"/>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Alright, that was a really dumb example.</a:t>
            </a:r>
            <a:endParaRPr/>
          </a:p>
        </p:txBody>
      </p:sp>
      <p:sp>
        <p:nvSpPr>
          <p:cNvPr id="111" name="Google Shape;111;p19"/>
          <p:cNvSpPr txBox="1"/>
          <p:nvPr/>
        </p:nvSpPr>
        <p:spPr>
          <a:xfrm>
            <a:off x="278400" y="1152025"/>
            <a:ext cx="8587200" cy="7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a:ea typeface="Lato"/>
                <a:cs typeface="Lato"/>
                <a:sym typeface="Lato"/>
              </a:rPr>
              <a:t>And the code doesn’t even run….</a:t>
            </a:r>
            <a:endParaRPr sz="1800">
              <a:latin typeface="Lato"/>
              <a:ea typeface="Lato"/>
              <a:cs typeface="Lato"/>
              <a:sym typeface="Lato"/>
            </a:endParaRPr>
          </a:p>
          <a:p>
            <a:pPr indent="0" lvl="0" marL="0" rtl="0" algn="l">
              <a:spcBef>
                <a:spcPts val="0"/>
              </a:spcBef>
              <a:spcAft>
                <a:spcPts val="0"/>
              </a:spcAft>
              <a:buNone/>
            </a:pPr>
            <a:r>
              <a:rPr lang="en" sz="1800">
                <a:latin typeface="Lato"/>
                <a:ea typeface="Lato"/>
                <a:cs typeface="Lato"/>
                <a:sym typeface="Lato"/>
              </a:rPr>
              <a:t>What I’m getting at is that functions are simply a set of instructions. Let’s look at some code that will actually run:</a:t>
            </a:r>
            <a:endParaRPr sz="1800">
              <a:latin typeface="Lato"/>
              <a:ea typeface="Lato"/>
              <a:cs typeface="Lato"/>
              <a:sym typeface="Lato"/>
            </a:endParaRPr>
          </a:p>
        </p:txBody>
      </p:sp>
      <p:pic>
        <p:nvPicPr>
          <p:cNvPr id="112" name="Google Shape;112;p19"/>
          <p:cNvPicPr preferRelativeResize="0"/>
          <p:nvPr/>
        </p:nvPicPr>
        <p:blipFill>
          <a:blip r:embed="rId3">
            <a:alphaModFix/>
          </a:blip>
          <a:stretch>
            <a:fillRect/>
          </a:stretch>
        </p:blipFill>
        <p:spPr>
          <a:xfrm>
            <a:off x="861126" y="2319250"/>
            <a:ext cx="7268599" cy="2669900"/>
          </a:xfrm>
          <a:prstGeom prst="rect">
            <a:avLst/>
          </a:prstGeom>
          <a:noFill/>
          <a:ln>
            <a:noFill/>
          </a:ln>
        </p:spPr>
      </p:pic>
      <p:sp>
        <p:nvSpPr>
          <p:cNvPr id="113" name="Google Shape;113;p19"/>
          <p:cNvSpPr txBox="1"/>
          <p:nvPr/>
        </p:nvSpPr>
        <p:spPr>
          <a:xfrm>
            <a:off x="4584950" y="4643100"/>
            <a:ext cx="6702900" cy="7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https://www.codeanalogies.com/javascript-functions-explained</a:t>
            </a: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non-visual terms:</a:t>
            </a:r>
            <a:endParaRPr/>
          </a:p>
        </p:txBody>
      </p:sp>
      <p:sp>
        <p:nvSpPr>
          <p:cNvPr id="119" name="Google Shape;119;p20"/>
          <p:cNvSpPr/>
          <p:nvPr/>
        </p:nvSpPr>
        <p:spPr>
          <a:xfrm>
            <a:off x="791300" y="1051175"/>
            <a:ext cx="7540800" cy="3575400"/>
          </a:xfrm>
          <a:prstGeom prst="roundRect">
            <a:avLst>
              <a:gd fmla="val 8633" name="adj"/>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Clr>
                <a:schemeClr val="dk2"/>
              </a:buClr>
              <a:buSzPts val="1100"/>
              <a:buFont typeface="Arial"/>
              <a:buNone/>
            </a:pPr>
            <a:r>
              <a:rPr lang="en" sz="2000">
                <a:solidFill>
                  <a:srgbClr val="0000FF"/>
                </a:solidFill>
                <a:latin typeface="Courier New"/>
                <a:ea typeface="Courier New"/>
                <a:cs typeface="Courier New"/>
                <a:sym typeface="Courier New"/>
              </a:rPr>
              <a:t>function</a:t>
            </a:r>
            <a:r>
              <a:rPr lang="en" sz="2000">
                <a:solidFill>
                  <a:schemeClr val="dk2"/>
                </a:solidFill>
                <a:latin typeface="Courier New"/>
                <a:ea typeface="Courier New"/>
                <a:cs typeface="Courier New"/>
                <a:sym typeface="Courier New"/>
              </a:rPr>
              <a:t> makeSandwitch(meat, veg, bread){</a:t>
            </a:r>
            <a:endParaRPr sz="2000">
              <a:solidFill>
                <a:schemeClr val="dk2"/>
              </a:solidFill>
              <a:latin typeface="Courier New"/>
              <a:ea typeface="Courier New"/>
              <a:cs typeface="Courier New"/>
              <a:sym typeface="Courier New"/>
            </a:endParaRPr>
          </a:p>
          <a:p>
            <a:pPr indent="0" lvl="0" marL="0" rtl="0" algn="l">
              <a:lnSpc>
                <a:spcPct val="150000"/>
              </a:lnSpc>
              <a:spcBef>
                <a:spcPts val="0"/>
              </a:spcBef>
              <a:spcAft>
                <a:spcPts val="0"/>
              </a:spcAft>
              <a:buClr>
                <a:schemeClr val="dk2"/>
              </a:buClr>
              <a:buSzPts val="1100"/>
              <a:buFont typeface="Arial"/>
              <a:buNone/>
            </a:pPr>
            <a:r>
              <a:rPr lang="en" sz="2000">
                <a:solidFill>
                  <a:schemeClr val="dk2"/>
                </a:solidFill>
                <a:latin typeface="Courier New"/>
                <a:ea typeface="Courier New"/>
                <a:cs typeface="Courier New"/>
                <a:sym typeface="Courier New"/>
              </a:rPr>
              <a:t> </a:t>
            </a:r>
            <a:r>
              <a:rPr lang="en" sz="2000">
                <a:solidFill>
                  <a:srgbClr val="0000FF"/>
                </a:solidFill>
                <a:latin typeface="Courier New"/>
                <a:ea typeface="Courier New"/>
                <a:cs typeface="Courier New"/>
                <a:sym typeface="Courier New"/>
              </a:rPr>
              <a:t>let</a:t>
            </a:r>
            <a:r>
              <a:rPr lang="en" sz="2000">
                <a:solidFill>
                  <a:schemeClr val="dk2"/>
                </a:solidFill>
                <a:latin typeface="Courier New"/>
                <a:ea typeface="Courier New"/>
                <a:cs typeface="Courier New"/>
                <a:sym typeface="Courier New"/>
              </a:rPr>
              <a:t> sandwitch = meat + veg + bread;</a:t>
            </a:r>
            <a:endParaRPr sz="2000">
              <a:solidFill>
                <a:schemeClr val="dk2"/>
              </a:solidFill>
              <a:latin typeface="Courier New"/>
              <a:ea typeface="Courier New"/>
              <a:cs typeface="Courier New"/>
              <a:sym typeface="Courier New"/>
            </a:endParaRPr>
          </a:p>
          <a:p>
            <a:pPr indent="0" lvl="0" marL="0" rtl="0" algn="l">
              <a:lnSpc>
                <a:spcPct val="150000"/>
              </a:lnSpc>
              <a:spcBef>
                <a:spcPts val="0"/>
              </a:spcBef>
              <a:spcAft>
                <a:spcPts val="0"/>
              </a:spcAft>
              <a:buClr>
                <a:schemeClr val="dk2"/>
              </a:buClr>
              <a:buSzPts val="1100"/>
              <a:buFont typeface="Arial"/>
              <a:buNone/>
            </a:pPr>
            <a:r>
              <a:rPr lang="en" sz="2000">
                <a:solidFill>
                  <a:schemeClr val="dk2"/>
                </a:solidFill>
                <a:latin typeface="Courier New"/>
                <a:ea typeface="Courier New"/>
                <a:cs typeface="Courier New"/>
                <a:sym typeface="Courier New"/>
              </a:rPr>
              <a:t> </a:t>
            </a:r>
            <a:r>
              <a:rPr lang="en" sz="2000">
                <a:solidFill>
                  <a:srgbClr val="0000FF"/>
                </a:solidFill>
                <a:latin typeface="Courier New"/>
                <a:ea typeface="Courier New"/>
                <a:cs typeface="Courier New"/>
                <a:sym typeface="Courier New"/>
              </a:rPr>
              <a:t>return</a:t>
            </a:r>
            <a:r>
              <a:rPr lang="en" sz="2000">
                <a:solidFill>
                  <a:schemeClr val="dk2"/>
                </a:solidFill>
                <a:latin typeface="Courier New"/>
                <a:ea typeface="Courier New"/>
                <a:cs typeface="Courier New"/>
                <a:sym typeface="Courier New"/>
              </a:rPr>
              <a:t> sandwitch;</a:t>
            </a:r>
            <a:endParaRPr sz="2000">
              <a:solidFill>
                <a:schemeClr val="dk2"/>
              </a:solidFill>
              <a:latin typeface="Courier New"/>
              <a:ea typeface="Courier New"/>
              <a:cs typeface="Courier New"/>
              <a:sym typeface="Courier New"/>
            </a:endParaRPr>
          </a:p>
          <a:p>
            <a:pPr indent="0" lvl="0" marL="0" rtl="0" algn="l">
              <a:lnSpc>
                <a:spcPct val="150000"/>
              </a:lnSpc>
              <a:spcBef>
                <a:spcPts val="0"/>
              </a:spcBef>
              <a:spcAft>
                <a:spcPts val="0"/>
              </a:spcAft>
              <a:buClr>
                <a:schemeClr val="dk2"/>
              </a:buClr>
              <a:buSzPts val="1100"/>
              <a:buFont typeface="Arial"/>
              <a:buNone/>
            </a:pPr>
            <a:r>
              <a:rPr lang="en" sz="2000">
                <a:solidFill>
                  <a:schemeClr val="dk2"/>
                </a:solidFill>
                <a:latin typeface="Courier New"/>
                <a:ea typeface="Courier New"/>
                <a:cs typeface="Courier New"/>
                <a:sym typeface="Courier New"/>
              </a:rPr>
              <a:t>}</a:t>
            </a:r>
            <a:endParaRPr sz="2000">
              <a:solidFill>
                <a:schemeClr val="dk2"/>
              </a:solidFill>
              <a:latin typeface="Courier New"/>
              <a:ea typeface="Courier New"/>
              <a:cs typeface="Courier New"/>
              <a:sym typeface="Courier New"/>
            </a:endParaRPr>
          </a:p>
          <a:p>
            <a:pPr indent="0" lvl="0" marL="0" rtl="0" algn="l">
              <a:lnSpc>
                <a:spcPct val="150000"/>
              </a:lnSpc>
              <a:spcBef>
                <a:spcPts val="0"/>
              </a:spcBef>
              <a:spcAft>
                <a:spcPts val="0"/>
              </a:spcAft>
              <a:buClr>
                <a:schemeClr val="dk2"/>
              </a:buClr>
              <a:buSzPts val="1100"/>
              <a:buFont typeface="Arial"/>
              <a:buNone/>
            </a:pPr>
            <a:r>
              <a:t/>
            </a:r>
            <a:endParaRPr sz="2000">
              <a:solidFill>
                <a:schemeClr val="dk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2000">
                <a:solidFill>
                  <a:schemeClr val="dk2"/>
                </a:solidFill>
                <a:latin typeface="Courier New"/>
                <a:ea typeface="Courier New"/>
                <a:cs typeface="Courier New"/>
                <a:sym typeface="Courier New"/>
              </a:rPr>
              <a:t>makeSandwitch(</a:t>
            </a:r>
            <a:r>
              <a:rPr lang="en" sz="2000">
                <a:solidFill>
                  <a:srgbClr val="A31515"/>
                </a:solidFill>
                <a:latin typeface="Courier New"/>
                <a:ea typeface="Courier New"/>
                <a:cs typeface="Courier New"/>
                <a:sym typeface="Courier New"/>
              </a:rPr>
              <a:t>"ham"</a:t>
            </a:r>
            <a:r>
              <a:rPr lang="en" sz="2000">
                <a:solidFill>
                  <a:schemeClr val="dk2"/>
                </a:solidFill>
                <a:latin typeface="Courier New"/>
                <a:ea typeface="Courier New"/>
                <a:cs typeface="Courier New"/>
                <a:sym typeface="Courier New"/>
              </a:rPr>
              <a:t>, </a:t>
            </a:r>
            <a:r>
              <a:rPr lang="en" sz="2000">
                <a:solidFill>
                  <a:srgbClr val="A31515"/>
                </a:solidFill>
                <a:latin typeface="Courier New"/>
                <a:ea typeface="Courier New"/>
                <a:cs typeface="Courier New"/>
                <a:sym typeface="Courier New"/>
              </a:rPr>
              <a:t>"lettuce"</a:t>
            </a:r>
            <a:r>
              <a:rPr lang="en" sz="2000">
                <a:solidFill>
                  <a:schemeClr val="dk2"/>
                </a:solidFill>
                <a:latin typeface="Courier New"/>
                <a:ea typeface="Courier New"/>
                <a:cs typeface="Courier New"/>
                <a:sym typeface="Courier New"/>
              </a:rPr>
              <a:t>, </a:t>
            </a:r>
            <a:r>
              <a:rPr lang="en" sz="2000">
                <a:solidFill>
                  <a:srgbClr val="A31515"/>
                </a:solidFill>
                <a:latin typeface="Courier New"/>
                <a:ea typeface="Courier New"/>
                <a:cs typeface="Courier New"/>
                <a:sym typeface="Courier New"/>
              </a:rPr>
              <a:t>"wheat"</a:t>
            </a:r>
            <a:r>
              <a:rPr lang="en" sz="2000">
                <a:solidFill>
                  <a:schemeClr val="dk2"/>
                </a:solidFill>
                <a:latin typeface="Courier New"/>
                <a:ea typeface="Courier New"/>
                <a:cs typeface="Courier New"/>
                <a:sym typeface="Courier New"/>
              </a:rPr>
              <a:t>);</a:t>
            </a:r>
            <a:endParaRPr sz="2000">
              <a:solidFill>
                <a:schemeClr val="dk2"/>
              </a:solidFill>
              <a:latin typeface="Courier New"/>
              <a:ea typeface="Courier New"/>
              <a:cs typeface="Courier New"/>
              <a:sym typeface="Courier New"/>
            </a:endParaRPr>
          </a:p>
          <a:p>
            <a:pPr indent="0" lvl="0" marL="0" rtl="0" algn="l">
              <a:lnSpc>
                <a:spcPct val="150000"/>
              </a:lnSpc>
              <a:spcBef>
                <a:spcPts val="0"/>
              </a:spcBef>
              <a:spcAft>
                <a:spcPts val="0"/>
              </a:spcAft>
              <a:buClr>
                <a:schemeClr val="dk2"/>
              </a:buClr>
              <a:buSzPts val="1100"/>
              <a:buFont typeface="Arial"/>
              <a:buNone/>
            </a:pPr>
            <a:r>
              <a:rPr lang="en" sz="2000">
                <a:solidFill>
                  <a:schemeClr val="dk2"/>
                </a:solidFill>
                <a:latin typeface="Courier New"/>
                <a:ea typeface="Courier New"/>
                <a:cs typeface="Courier New"/>
                <a:sym typeface="Courier New"/>
              </a:rPr>
              <a:t>//hamlettucewheat</a:t>
            </a:r>
            <a:endParaRPr sz="2000">
              <a:solidFill>
                <a:schemeClr val="dk2"/>
              </a:solidFill>
              <a:latin typeface="Courier New"/>
              <a:ea typeface="Courier New"/>
              <a:cs typeface="Courier New"/>
              <a:sym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303300" y="1829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a couple of types of functions:</a:t>
            </a:r>
            <a:endParaRPr/>
          </a:p>
          <a:p>
            <a:pPr indent="0" lvl="0" marL="0" rtl="0" algn="l">
              <a:spcBef>
                <a:spcPts val="0"/>
              </a:spcBef>
              <a:spcAft>
                <a:spcPts val="0"/>
              </a:spcAft>
              <a:buNone/>
            </a:pPr>
            <a:r>
              <a:t/>
            </a:r>
            <a:endParaRPr/>
          </a:p>
        </p:txBody>
      </p:sp>
      <p:pic>
        <p:nvPicPr>
          <p:cNvPr id="125" name="Google Shape;125;p21"/>
          <p:cNvPicPr preferRelativeResize="0"/>
          <p:nvPr/>
        </p:nvPicPr>
        <p:blipFill>
          <a:blip r:embed="rId3">
            <a:alphaModFix/>
          </a:blip>
          <a:stretch>
            <a:fillRect/>
          </a:stretch>
        </p:blipFill>
        <p:spPr>
          <a:xfrm>
            <a:off x="687700" y="1717802"/>
            <a:ext cx="7344900" cy="3079248"/>
          </a:xfrm>
          <a:prstGeom prst="rect">
            <a:avLst/>
          </a:prstGeom>
          <a:noFill/>
          <a:ln>
            <a:noFill/>
          </a:ln>
        </p:spPr>
      </p:pic>
      <p:sp>
        <p:nvSpPr>
          <p:cNvPr id="126" name="Google Shape;126;p21"/>
          <p:cNvSpPr txBox="1"/>
          <p:nvPr/>
        </p:nvSpPr>
        <p:spPr>
          <a:xfrm>
            <a:off x="779700" y="942575"/>
            <a:ext cx="8044200" cy="782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Raleway"/>
              <a:buAutoNum type="arabicPeriod"/>
            </a:pPr>
            <a:r>
              <a:rPr b="1" lang="en" sz="1800">
                <a:solidFill>
                  <a:schemeClr val="dk2"/>
                </a:solidFill>
                <a:latin typeface="Raleway"/>
                <a:ea typeface="Raleway"/>
                <a:cs typeface="Raleway"/>
                <a:sym typeface="Raleway"/>
              </a:rPr>
              <a:t>Functions that take in parameters and return a value.</a:t>
            </a:r>
            <a:endParaRPr b="1" sz="1800">
              <a:solidFill>
                <a:schemeClr val="dk2"/>
              </a:solidFill>
              <a:latin typeface="Raleway"/>
              <a:ea typeface="Raleway"/>
              <a:cs typeface="Raleway"/>
              <a:sym typeface="Raleway"/>
            </a:endParaRPr>
          </a:p>
          <a:p>
            <a:pPr indent="-342900" lvl="0" marL="457200" rtl="0" algn="l">
              <a:spcBef>
                <a:spcPts val="0"/>
              </a:spcBef>
              <a:spcAft>
                <a:spcPts val="0"/>
              </a:spcAft>
              <a:buClr>
                <a:schemeClr val="dk2"/>
              </a:buClr>
              <a:buSzPts val="1800"/>
              <a:buFont typeface="Raleway"/>
              <a:buAutoNum type="arabicPeriod"/>
            </a:pPr>
            <a:r>
              <a:rPr b="1" lang="en" sz="1800">
                <a:solidFill>
                  <a:schemeClr val="dk2"/>
                </a:solidFill>
                <a:latin typeface="Raleway"/>
                <a:ea typeface="Raleway"/>
                <a:cs typeface="Raleway"/>
                <a:sym typeface="Raleway"/>
              </a:rPr>
              <a:t>Functions that don’t take in parameters and don’t return a value.</a:t>
            </a:r>
            <a:endParaRPr sz="1800">
              <a:latin typeface="Lato"/>
              <a:ea typeface="Lato"/>
              <a:cs typeface="Lato"/>
              <a:sym typeface="Lato"/>
            </a:endParaRPr>
          </a:p>
        </p:txBody>
      </p:sp>
      <p:sp>
        <p:nvSpPr>
          <p:cNvPr id="127" name="Google Shape;127;p21"/>
          <p:cNvSpPr txBox="1"/>
          <p:nvPr/>
        </p:nvSpPr>
        <p:spPr>
          <a:xfrm>
            <a:off x="4433650" y="4803600"/>
            <a:ext cx="6702900" cy="7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https://www.codeanalogies.com/javascript-functions-explained</a:t>
            </a:r>
            <a:endParaRPr>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2"/>
          <p:cNvSpPr txBox="1"/>
          <p:nvPr>
            <p:ph type="title"/>
          </p:nvPr>
        </p:nvSpPr>
        <p:spPr>
          <a:xfrm>
            <a:off x="303300" y="248650"/>
            <a:ext cx="3525300" cy="63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Return a Value</a:t>
            </a:r>
            <a:endParaRPr/>
          </a:p>
        </p:txBody>
      </p:sp>
      <p:sp>
        <p:nvSpPr>
          <p:cNvPr id="133" name="Google Shape;133;p22"/>
          <p:cNvSpPr txBox="1"/>
          <p:nvPr>
            <p:ph type="title"/>
          </p:nvPr>
        </p:nvSpPr>
        <p:spPr>
          <a:xfrm>
            <a:off x="4946400" y="155584"/>
            <a:ext cx="3816000" cy="63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Doesn’t </a:t>
            </a:r>
            <a:r>
              <a:rPr lang="en"/>
              <a:t>Return a Value</a:t>
            </a:r>
            <a:endParaRPr/>
          </a:p>
        </p:txBody>
      </p:sp>
      <p:sp>
        <p:nvSpPr>
          <p:cNvPr id="134" name="Google Shape;134;p22"/>
          <p:cNvSpPr/>
          <p:nvPr/>
        </p:nvSpPr>
        <p:spPr>
          <a:xfrm>
            <a:off x="407300" y="1489525"/>
            <a:ext cx="3479400" cy="3351300"/>
          </a:xfrm>
          <a:prstGeom prst="roundRect">
            <a:avLst>
              <a:gd fmla="val 7291" name="adj"/>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Clr>
                <a:schemeClr val="dk2"/>
              </a:buClr>
              <a:buSzPts val="1100"/>
              <a:buFont typeface="Arial"/>
              <a:buNone/>
            </a:pPr>
            <a:r>
              <a:rPr lang="en" sz="1800">
                <a:solidFill>
                  <a:srgbClr val="0000FF"/>
                </a:solidFill>
                <a:latin typeface="Courier New"/>
                <a:ea typeface="Courier New"/>
                <a:cs typeface="Courier New"/>
                <a:sym typeface="Courier New"/>
              </a:rPr>
              <a:t>function</a:t>
            </a:r>
            <a:r>
              <a:rPr lang="en" sz="1800">
                <a:solidFill>
                  <a:schemeClr val="dk2"/>
                </a:solidFill>
                <a:latin typeface="Courier New"/>
                <a:ea typeface="Courier New"/>
                <a:cs typeface="Courier New"/>
                <a:sym typeface="Courier New"/>
              </a:rPr>
              <a:t> addTwo(num){</a:t>
            </a:r>
            <a:endParaRPr sz="1800">
              <a:solidFill>
                <a:schemeClr val="dk2"/>
              </a:solidFill>
              <a:latin typeface="Courier New"/>
              <a:ea typeface="Courier New"/>
              <a:cs typeface="Courier New"/>
              <a:sym typeface="Courier New"/>
            </a:endParaRPr>
          </a:p>
          <a:p>
            <a:pPr indent="0" lvl="0" marL="0" rtl="0" algn="l">
              <a:lnSpc>
                <a:spcPct val="150000"/>
              </a:lnSpc>
              <a:spcBef>
                <a:spcPts val="0"/>
              </a:spcBef>
              <a:spcAft>
                <a:spcPts val="0"/>
              </a:spcAft>
              <a:buClr>
                <a:schemeClr val="dk2"/>
              </a:buClr>
              <a:buSzPts val="1100"/>
              <a:buFont typeface="Arial"/>
              <a:buNone/>
            </a:pPr>
            <a:r>
              <a:rPr lang="en" sz="1800">
                <a:solidFill>
                  <a:schemeClr val="dk2"/>
                </a:solidFill>
                <a:latin typeface="Courier New"/>
                <a:ea typeface="Courier New"/>
                <a:cs typeface="Courier New"/>
                <a:sym typeface="Courier New"/>
              </a:rPr>
              <a:t> </a:t>
            </a:r>
            <a:r>
              <a:rPr lang="en" sz="1800">
                <a:solidFill>
                  <a:srgbClr val="0000FF"/>
                </a:solidFill>
                <a:latin typeface="Courier New"/>
                <a:ea typeface="Courier New"/>
                <a:cs typeface="Courier New"/>
                <a:sym typeface="Courier New"/>
              </a:rPr>
              <a:t>let</a:t>
            </a:r>
            <a:r>
              <a:rPr lang="en" sz="1800">
                <a:solidFill>
                  <a:schemeClr val="dk2"/>
                </a:solidFill>
                <a:latin typeface="Courier New"/>
                <a:ea typeface="Courier New"/>
                <a:cs typeface="Courier New"/>
                <a:sym typeface="Courier New"/>
              </a:rPr>
              <a:t> sum = num + </a:t>
            </a:r>
            <a:r>
              <a:rPr lang="en" sz="1800">
                <a:solidFill>
                  <a:srgbClr val="09885A"/>
                </a:solidFill>
                <a:latin typeface="Courier New"/>
                <a:ea typeface="Courier New"/>
                <a:cs typeface="Courier New"/>
                <a:sym typeface="Courier New"/>
              </a:rPr>
              <a:t>2</a:t>
            </a:r>
            <a:r>
              <a:rPr lang="en" sz="1800">
                <a:solidFill>
                  <a:schemeClr val="dk2"/>
                </a:solidFill>
                <a:latin typeface="Courier New"/>
                <a:ea typeface="Courier New"/>
                <a:cs typeface="Courier New"/>
                <a:sym typeface="Courier New"/>
              </a:rPr>
              <a:t>;</a:t>
            </a:r>
            <a:endParaRPr sz="1800">
              <a:solidFill>
                <a:schemeClr val="dk2"/>
              </a:solidFill>
              <a:latin typeface="Courier New"/>
              <a:ea typeface="Courier New"/>
              <a:cs typeface="Courier New"/>
              <a:sym typeface="Courier New"/>
            </a:endParaRPr>
          </a:p>
          <a:p>
            <a:pPr indent="0" lvl="0" marL="0" rtl="0" algn="l">
              <a:lnSpc>
                <a:spcPct val="150000"/>
              </a:lnSpc>
              <a:spcBef>
                <a:spcPts val="0"/>
              </a:spcBef>
              <a:spcAft>
                <a:spcPts val="0"/>
              </a:spcAft>
              <a:buClr>
                <a:schemeClr val="dk2"/>
              </a:buClr>
              <a:buSzPts val="1100"/>
              <a:buFont typeface="Arial"/>
              <a:buNone/>
            </a:pPr>
            <a:r>
              <a:rPr lang="en" sz="1800">
                <a:solidFill>
                  <a:schemeClr val="dk2"/>
                </a:solidFill>
                <a:latin typeface="Courier New"/>
                <a:ea typeface="Courier New"/>
                <a:cs typeface="Courier New"/>
                <a:sym typeface="Courier New"/>
              </a:rPr>
              <a:t> </a:t>
            </a:r>
            <a:r>
              <a:rPr lang="en" sz="1800">
                <a:solidFill>
                  <a:srgbClr val="0000FF"/>
                </a:solidFill>
                <a:latin typeface="Courier New"/>
                <a:ea typeface="Courier New"/>
                <a:cs typeface="Courier New"/>
                <a:sym typeface="Courier New"/>
              </a:rPr>
              <a:t>return</a:t>
            </a:r>
            <a:r>
              <a:rPr lang="en" sz="1800">
                <a:solidFill>
                  <a:schemeClr val="dk2"/>
                </a:solidFill>
                <a:latin typeface="Courier New"/>
                <a:ea typeface="Courier New"/>
                <a:cs typeface="Courier New"/>
                <a:sym typeface="Courier New"/>
              </a:rPr>
              <a:t> sum;</a:t>
            </a:r>
            <a:endParaRPr sz="1800">
              <a:solidFill>
                <a:schemeClr val="dk2"/>
              </a:solidFill>
              <a:latin typeface="Courier New"/>
              <a:ea typeface="Courier New"/>
              <a:cs typeface="Courier New"/>
              <a:sym typeface="Courier New"/>
            </a:endParaRPr>
          </a:p>
          <a:p>
            <a:pPr indent="0" lvl="0" marL="0" rtl="0" algn="l">
              <a:lnSpc>
                <a:spcPct val="150000"/>
              </a:lnSpc>
              <a:spcBef>
                <a:spcPts val="0"/>
              </a:spcBef>
              <a:spcAft>
                <a:spcPts val="0"/>
              </a:spcAft>
              <a:buClr>
                <a:schemeClr val="dk2"/>
              </a:buClr>
              <a:buSzPts val="1100"/>
              <a:buFont typeface="Arial"/>
              <a:buNone/>
            </a:pPr>
            <a:r>
              <a:rPr lang="en" sz="1800">
                <a:solidFill>
                  <a:schemeClr val="dk2"/>
                </a:solidFill>
                <a:latin typeface="Courier New"/>
                <a:ea typeface="Courier New"/>
                <a:cs typeface="Courier New"/>
                <a:sym typeface="Courier New"/>
              </a:rPr>
              <a:t>}</a:t>
            </a:r>
            <a:endParaRPr sz="1800">
              <a:solidFill>
                <a:schemeClr val="dk2"/>
              </a:solidFill>
              <a:latin typeface="Courier New"/>
              <a:ea typeface="Courier New"/>
              <a:cs typeface="Courier New"/>
              <a:sym typeface="Courier New"/>
            </a:endParaRPr>
          </a:p>
          <a:p>
            <a:pPr indent="0" lvl="0" marL="0" rtl="0" algn="l">
              <a:lnSpc>
                <a:spcPct val="150000"/>
              </a:lnSpc>
              <a:spcBef>
                <a:spcPts val="0"/>
              </a:spcBef>
              <a:spcAft>
                <a:spcPts val="0"/>
              </a:spcAft>
              <a:buClr>
                <a:schemeClr val="dk2"/>
              </a:buClr>
              <a:buSzPts val="1100"/>
              <a:buFont typeface="Arial"/>
              <a:buNone/>
            </a:pPr>
            <a:r>
              <a:t/>
            </a:r>
            <a:endParaRPr sz="1800">
              <a:solidFill>
                <a:schemeClr val="dk2"/>
              </a:solidFill>
              <a:latin typeface="Courier New"/>
              <a:ea typeface="Courier New"/>
              <a:cs typeface="Courier New"/>
              <a:sym typeface="Courier New"/>
            </a:endParaRPr>
          </a:p>
          <a:p>
            <a:pPr indent="0" lvl="0" marL="0" rtl="0" algn="l">
              <a:lnSpc>
                <a:spcPct val="150000"/>
              </a:lnSpc>
              <a:spcBef>
                <a:spcPts val="0"/>
              </a:spcBef>
              <a:spcAft>
                <a:spcPts val="0"/>
              </a:spcAft>
              <a:buClr>
                <a:schemeClr val="dk2"/>
              </a:buClr>
              <a:buSzPts val="1100"/>
              <a:buFont typeface="Arial"/>
              <a:buNone/>
            </a:pPr>
            <a:r>
              <a:rPr lang="en" sz="1800">
                <a:solidFill>
                  <a:schemeClr val="dk2"/>
                </a:solidFill>
                <a:latin typeface="Courier New"/>
                <a:ea typeface="Courier New"/>
                <a:cs typeface="Courier New"/>
                <a:sym typeface="Courier New"/>
              </a:rPr>
              <a:t>addTwo(</a:t>
            </a:r>
            <a:r>
              <a:rPr lang="en" sz="1800">
                <a:solidFill>
                  <a:srgbClr val="09885A"/>
                </a:solidFill>
                <a:latin typeface="Courier New"/>
                <a:ea typeface="Courier New"/>
                <a:cs typeface="Courier New"/>
                <a:sym typeface="Courier New"/>
              </a:rPr>
              <a:t>8</a:t>
            </a:r>
            <a:r>
              <a:rPr lang="en" sz="1800">
                <a:solidFill>
                  <a:schemeClr val="dk2"/>
                </a:solidFill>
                <a:latin typeface="Courier New"/>
                <a:ea typeface="Courier New"/>
                <a:cs typeface="Courier New"/>
                <a:sym typeface="Courier New"/>
              </a:rPr>
              <a:t>);</a:t>
            </a:r>
            <a:endParaRPr sz="1800">
              <a:solidFill>
                <a:schemeClr val="dk2"/>
              </a:solidFill>
              <a:latin typeface="Courier New"/>
              <a:ea typeface="Courier New"/>
              <a:cs typeface="Courier New"/>
              <a:sym typeface="Courier New"/>
            </a:endParaRPr>
          </a:p>
          <a:p>
            <a:pPr indent="0" lvl="0" marL="0" rtl="0" algn="l">
              <a:lnSpc>
                <a:spcPct val="150000"/>
              </a:lnSpc>
              <a:spcBef>
                <a:spcPts val="0"/>
              </a:spcBef>
              <a:spcAft>
                <a:spcPts val="0"/>
              </a:spcAft>
              <a:buClr>
                <a:schemeClr val="dk2"/>
              </a:buClr>
              <a:buSzPts val="1100"/>
              <a:buFont typeface="Arial"/>
              <a:buNone/>
            </a:pPr>
            <a:r>
              <a:rPr lang="en" sz="1800">
                <a:solidFill>
                  <a:srgbClr val="4C1130"/>
                </a:solidFill>
                <a:latin typeface="Courier New"/>
                <a:ea typeface="Courier New"/>
                <a:cs typeface="Courier New"/>
                <a:sym typeface="Courier New"/>
              </a:rPr>
              <a:t>// =&gt; 10</a:t>
            </a:r>
            <a:endParaRPr sz="1800">
              <a:solidFill>
                <a:srgbClr val="4C1130"/>
              </a:solidFill>
              <a:latin typeface="Courier New"/>
              <a:ea typeface="Courier New"/>
              <a:cs typeface="Courier New"/>
              <a:sym typeface="Courier New"/>
            </a:endParaRPr>
          </a:p>
        </p:txBody>
      </p:sp>
      <p:sp>
        <p:nvSpPr>
          <p:cNvPr id="135" name="Google Shape;135;p22"/>
          <p:cNvSpPr/>
          <p:nvPr/>
        </p:nvSpPr>
        <p:spPr>
          <a:xfrm>
            <a:off x="5283000" y="1303325"/>
            <a:ext cx="3479400" cy="3688800"/>
          </a:xfrm>
          <a:prstGeom prst="roundRect">
            <a:avLst>
              <a:gd fmla="val 7291" name="adj"/>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Clr>
                <a:schemeClr val="dk2"/>
              </a:buClr>
              <a:buSzPts val="1100"/>
              <a:buFont typeface="Arial"/>
              <a:buNone/>
            </a:pPr>
            <a:r>
              <a:rPr lang="en" sz="1800">
                <a:solidFill>
                  <a:schemeClr val="dk2"/>
                </a:solidFill>
                <a:latin typeface="Courier New"/>
                <a:ea typeface="Courier New"/>
                <a:cs typeface="Courier New"/>
                <a:sym typeface="Courier New"/>
              </a:rPr>
              <a:t>num1 = </a:t>
            </a:r>
            <a:r>
              <a:rPr lang="en" sz="1800">
                <a:solidFill>
                  <a:srgbClr val="09885A"/>
                </a:solidFill>
                <a:latin typeface="Courier New"/>
                <a:ea typeface="Courier New"/>
                <a:cs typeface="Courier New"/>
                <a:sym typeface="Courier New"/>
              </a:rPr>
              <a:t>8</a:t>
            </a:r>
            <a:r>
              <a:rPr lang="en" sz="1800">
                <a:solidFill>
                  <a:schemeClr val="dk2"/>
                </a:solidFill>
                <a:latin typeface="Courier New"/>
                <a:ea typeface="Courier New"/>
                <a:cs typeface="Courier New"/>
                <a:sym typeface="Courier New"/>
              </a:rPr>
              <a:t>;</a:t>
            </a:r>
            <a:endParaRPr sz="1800">
              <a:solidFill>
                <a:schemeClr val="dk2"/>
              </a:solidFill>
              <a:latin typeface="Courier New"/>
              <a:ea typeface="Courier New"/>
              <a:cs typeface="Courier New"/>
              <a:sym typeface="Courier New"/>
            </a:endParaRPr>
          </a:p>
          <a:p>
            <a:pPr indent="0" lvl="0" marL="0" rtl="0" algn="l">
              <a:lnSpc>
                <a:spcPct val="150000"/>
              </a:lnSpc>
              <a:spcBef>
                <a:spcPts val="0"/>
              </a:spcBef>
              <a:spcAft>
                <a:spcPts val="0"/>
              </a:spcAft>
              <a:buClr>
                <a:schemeClr val="dk2"/>
              </a:buClr>
              <a:buSzPts val="1100"/>
              <a:buFont typeface="Arial"/>
              <a:buNone/>
            </a:pPr>
            <a:r>
              <a:t/>
            </a:r>
            <a:endParaRPr sz="1800">
              <a:solidFill>
                <a:schemeClr val="dk2"/>
              </a:solidFill>
              <a:latin typeface="Courier New"/>
              <a:ea typeface="Courier New"/>
              <a:cs typeface="Courier New"/>
              <a:sym typeface="Courier New"/>
            </a:endParaRPr>
          </a:p>
          <a:p>
            <a:pPr indent="0" lvl="0" marL="0" rtl="0" algn="l">
              <a:lnSpc>
                <a:spcPct val="150000"/>
              </a:lnSpc>
              <a:spcBef>
                <a:spcPts val="0"/>
              </a:spcBef>
              <a:spcAft>
                <a:spcPts val="0"/>
              </a:spcAft>
              <a:buClr>
                <a:schemeClr val="dk2"/>
              </a:buClr>
              <a:buSzPts val="1100"/>
              <a:buFont typeface="Arial"/>
              <a:buNone/>
            </a:pPr>
            <a:r>
              <a:rPr lang="en" sz="1800">
                <a:solidFill>
                  <a:srgbClr val="0000FF"/>
                </a:solidFill>
                <a:latin typeface="Courier New"/>
                <a:ea typeface="Courier New"/>
                <a:cs typeface="Courier New"/>
                <a:sym typeface="Courier New"/>
              </a:rPr>
              <a:t>function</a:t>
            </a:r>
            <a:r>
              <a:rPr lang="en" sz="1800">
                <a:solidFill>
                  <a:schemeClr val="dk2"/>
                </a:solidFill>
                <a:latin typeface="Courier New"/>
                <a:ea typeface="Courier New"/>
                <a:cs typeface="Courier New"/>
                <a:sym typeface="Courier New"/>
              </a:rPr>
              <a:t> addTwo(){</a:t>
            </a:r>
            <a:endParaRPr sz="1800">
              <a:solidFill>
                <a:schemeClr val="dk2"/>
              </a:solidFill>
              <a:latin typeface="Courier New"/>
              <a:ea typeface="Courier New"/>
              <a:cs typeface="Courier New"/>
              <a:sym typeface="Courier New"/>
            </a:endParaRPr>
          </a:p>
          <a:p>
            <a:pPr indent="0" lvl="0" marL="0" rtl="0" algn="l">
              <a:lnSpc>
                <a:spcPct val="150000"/>
              </a:lnSpc>
              <a:spcBef>
                <a:spcPts val="0"/>
              </a:spcBef>
              <a:spcAft>
                <a:spcPts val="0"/>
              </a:spcAft>
              <a:buClr>
                <a:schemeClr val="dk2"/>
              </a:buClr>
              <a:buSzPts val="1100"/>
              <a:buFont typeface="Arial"/>
              <a:buNone/>
            </a:pPr>
            <a:r>
              <a:rPr lang="en" sz="1800">
                <a:solidFill>
                  <a:schemeClr val="dk2"/>
                </a:solidFill>
                <a:latin typeface="Courier New"/>
                <a:ea typeface="Courier New"/>
                <a:cs typeface="Courier New"/>
                <a:sym typeface="Courier New"/>
              </a:rPr>
              <a:t> console.log(num1+</a:t>
            </a:r>
            <a:r>
              <a:rPr lang="en" sz="1800">
                <a:solidFill>
                  <a:srgbClr val="09885A"/>
                </a:solidFill>
                <a:latin typeface="Courier New"/>
                <a:ea typeface="Courier New"/>
                <a:cs typeface="Courier New"/>
                <a:sym typeface="Courier New"/>
              </a:rPr>
              <a:t>2</a:t>
            </a:r>
            <a:r>
              <a:rPr lang="en" sz="1800">
                <a:solidFill>
                  <a:schemeClr val="dk2"/>
                </a:solidFill>
                <a:latin typeface="Courier New"/>
                <a:ea typeface="Courier New"/>
                <a:cs typeface="Courier New"/>
                <a:sym typeface="Courier New"/>
              </a:rPr>
              <a:t>)</a:t>
            </a:r>
            <a:endParaRPr sz="1800">
              <a:solidFill>
                <a:schemeClr val="dk2"/>
              </a:solidFill>
              <a:latin typeface="Courier New"/>
              <a:ea typeface="Courier New"/>
              <a:cs typeface="Courier New"/>
              <a:sym typeface="Courier New"/>
            </a:endParaRPr>
          </a:p>
          <a:p>
            <a:pPr indent="0" lvl="0" marL="0" rtl="0" algn="l">
              <a:lnSpc>
                <a:spcPct val="150000"/>
              </a:lnSpc>
              <a:spcBef>
                <a:spcPts val="0"/>
              </a:spcBef>
              <a:spcAft>
                <a:spcPts val="0"/>
              </a:spcAft>
              <a:buClr>
                <a:schemeClr val="dk2"/>
              </a:buClr>
              <a:buSzPts val="1100"/>
              <a:buFont typeface="Arial"/>
              <a:buNone/>
            </a:pPr>
            <a:r>
              <a:rPr lang="en" sz="1800">
                <a:solidFill>
                  <a:schemeClr val="dk2"/>
                </a:solidFill>
                <a:latin typeface="Courier New"/>
                <a:ea typeface="Courier New"/>
                <a:cs typeface="Courier New"/>
                <a:sym typeface="Courier New"/>
              </a:rPr>
              <a:t>}</a:t>
            </a:r>
            <a:endParaRPr sz="1800">
              <a:solidFill>
                <a:schemeClr val="dk2"/>
              </a:solidFill>
              <a:latin typeface="Courier New"/>
              <a:ea typeface="Courier New"/>
              <a:cs typeface="Courier New"/>
              <a:sym typeface="Courier New"/>
            </a:endParaRPr>
          </a:p>
          <a:p>
            <a:pPr indent="0" lvl="0" marL="0" rtl="0" algn="l">
              <a:lnSpc>
                <a:spcPct val="150000"/>
              </a:lnSpc>
              <a:spcBef>
                <a:spcPts val="0"/>
              </a:spcBef>
              <a:spcAft>
                <a:spcPts val="0"/>
              </a:spcAft>
              <a:buClr>
                <a:schemeClr val="dk2"/>
              </a:buClr>
              <a:buSzPts val="1100"/>
              <a:buFont typeface="Arial"/>
              <a:buNone/>
            </a:pPr>
            <a:r>
              <a:t/>
            </a:r>
            <a:endParaRPr sz="1800">
              <a:solidFill>
                <a:schemeClr val="dk2"/>
              </a:solidFill>
              <a:latin typeface="Courier New"/>
              <a:ea typeface="Courier New"/>
              <a:cs typeface="Courier New"/>
              <a:sym typeface="Courier New"/>
            </a:endParaRPr>
          </a:p>
          <a:p>
            <a:pPr indent="0" lvl="0" marL="0" rtl="0" algn="l">
              <a:lnSpc>
                <a:spcPct val="150000"/>
              </a:lnSpc>
              <a:spcBef>
                <a:spcPts val="0"/>
              </a:spcBef>
              <a:spcAft>
                <a:spcPts val="0"/>
              </a:spcAft>
              <a:buClr>
                <a:schemeClr val="dk2"/>
              </a:buClr>
              <a:buSzPts val="1100"/>
              <a:buFont typeface="Arial"/>
              <a:buNone/>
            </a:pPr>
            <a:r>
              <a:rPr lang="en" sz="1800">
                <a:solidFill>
                  <a:schemeClr val="dk2"/>
                </a:solidFill>
                <a:latin typeface="Courier New"/>
                <a:ea typeface="Courier New"/>
                <a:cs typeface="Courier New"/>
                <a:sym typeface="Courier New"/>
              </a:rPr>
              <a:t>addTwo();</a:t>
            </a:r>
            <a:endParaRPr sz="1800">
              <a:solidFill>
                <a:schemeClr val="dk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1800">
                <a:solidFill>
                  <a:srgbClr val="741B47"/>
                </a:solidFill>
                <a:latin typeface="Courier New"/>
                <a:ea typeface="Courier New"/>
                <a:cs typeface="Courier New"/>
                <a:sym typeface="Courier New"/>
              </a:rPr>
              <a:t>//10 in console</a:t>
            </a:r>
            <a:endParaRPr sz="1800">
              <a:solidFill>
                <a:srgbClr val="741B47"/>
              </a:solidFill>
              <a:latin typeface="Courier New"/>
              <a:ea typeface="Courier New"/>
              <a:cs typeface="Courier New"/>
              <a:sym typeface="Courier New"/>
            </a:endParaRPr>
          </a:p>
          <a:p>
            <a:pPr indent="0" lvl="0" marL="0" rtl="0" algn="l">
              <a:lnSpc>
                <a:spcPct val="150000"/>
              </a:lnSpc>
              <a:spcBef>
                <a:spcPts val="0"/>
              </a:spcBef>
              <a:spcAft>
                <a:spcPts val="0"/>
              </a:spcAft>
              <a:buClr>
                <a:schemeClr val="dk2"/>
              </a:buClr>
              <a:buSzPts val="1100"/>
              <a:buFont typeface="Arial"/>
              <a:buNone/>
            </a:pPr>
            <a:r>
              <a:rPr lang="en" sz="1800">
                <a:solidFill>
                  <a:srgbClr val="741B47"/>
                </a:solidFill>
                <a:latin typeface="Courier New"/>
                <a:ea typeface="Courier New"/>
                <a:cs typeface="Courier New"/>
                <a:sym typeface="Courier New"/>
              </a:rPr>
              <a:t>// =&gt; undefined</a:t>
            </a:r>
            <a:endParaRPr sz="1800">
              <a:solidFill>
                <a:srgbClr val="741B47"/>
              </a:solidFill>
              <a:latin typeface="Courier New"/>
              <a:ea typeface="Courier New"/>
              <a:cs typeface="Courier New"/>
              <a:sym typeface="Courier New"/>
            </a:endParaRPr>
          </a:p>
        </p:txBody>
      </p:sp>
      <p:cxnSp>
        <p:nvCxnSpPr>
          <p:cNvPr id="136" name="Google Shape;136;p22"/>
          <p:cNvCxnSpPr/>
          <p:nvPr/>
        </p:nvCxnSpPr>
        <p:spPr>
          <a:xfrm>
            <a:off x="4538375" y="733125"/>
            <a:ext cx="23400" cy="39564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